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68" r:id="rId3"/>
    <p:sldId id="305" r:id="rId4"/>
    <p:sldId id="306" r:id="rId5"/>
    <p:sldId id="270" r:id="rId6"/>
    <p:sldId id="272" r:id="rId7"/>
    <p:sldId id="273" r:id="rId8"/>
    <p:sldId id="274" r:id="rId9"/>
    <p:sldId id="275" r:id="rId10"/>
    <p:sldId id="276" r:id="rId11"/>
    <p:sldId id="290" r:id="rId12"/>
    <p:sldId id="281" r:id="rId13"/>
    <p:sldId id="278" r:id="rId14"/>
    <p:sldId id="308" r:id="rId15"/>
    <p:sldId id="279" r:id="rId16"/>
    <p:sldId id="284" r:id="rId17"/>
    <p:sldId id="288" r:id="rId18"/>
    <p:sldId id="3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7165" autoAdjust="0"/>
  </p:normalViewPr>
  <p:slideViewPr>
    <p:cSldViewPr snapToGrid="0">
      <p:cViewPr varScale="1">
        <p:scale>
          <a:sx n="61" d="100"/>
          <a:sy n="61"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C792D-414A-4940-BA17-BB2293877BFC}" type="datetimeFigureOut">
              <a:rPr lang="en-GB" smtClean="0"/>
              <a:t>26/11/2024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874F4-15EA-47AD-B6AE-4D5144D9D947}" type="slidenum">
              <a:rPr lang="en-GB" smtClean="0"/>
              <a:t>‹#›</a:t>
            </a:fld>
            <a:endParaRPr lang="en-GB"/>
          </a:p>
        </p:txBody>
      </p:sp>
    </p:spTree>
    <p:extLst>
      <p:ext uri="{BB962C8B-B14F-4D97-AF65-F5344CB8AC3E}">
        <p14:creationId xmlns:p14="http://schemas.microsoft.com/office/powerpoint/2010/main" val="54689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0A922-D586-4ABF-AD4D-7EBCEBE5A3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47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874F4-15EA-47AD-B6AE-4D5144D9D947}" type="slidenum">
              <a:rPr lang="en-GB" smtClean="0"/>
              <a:t>2</a:t>
            </a:fld>
            <a:endParaRPr lang="en-GB"/>
          </a:p>
        </p:txBody>
      </p:sp>
    </p:spTree>
    <p:extLst>
      <p:ext uri="{BB962C8B-B14F-4D97-AF65-F5344CB8AC3E}">
        <p14:creationId xmlns:p14="http://schemas.microsoft.com/office/powerpoint/2010/main" val="386972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874F4-15EA-47AD-B6AE-4D5144D9D947}" type="slidenum">
              <a:rPr lang="en-GB" smtClean="0"/>
              <a:t>6</a:t>
            </a:fld>
            <a:endParaRPr lang="en-GB"/>
          </a:p>
        </p:txBody>
      </p:sp>
    </p:spTree>
    <p:extLst>
      <p:ext uri="{BB962C8B-B14F-4D97-AF65-F5344CB8AC3E}">
        <p14:creationId xmlns:p14="http://schemas.microsoft.com/office/powerpoint/2010/main" val="82015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highlight>
                <a:srgbClr val="FFFF00"/>
              </a:highligh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12874F4-15EA-47AD-B6AE-4D5144D9D947}" type="slidenum">
              <a:rPr lang="en-GB" smtClean="0"/>
              <a:t>7</a:t>
            </a:fld>
            <a:endParaRPr lang="en-GB"/>
          </a:p>
        </p:txBody>
      </p:sp>
    </p:spTree>
    <p:extLst>
      <p:ext uri="{BB962C8B-B14F-4D97-AF65-F5344CB8AC3E}">
        <p14:creationId xmlns:p14="http://schemas.microsoft.com/office/powerpoint/2010/main" val="424191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874F4-15EA-47AD-B6AE-4D5144D9D947}" type="slidenum">
              <a:rPr lang="en-GB" smtClean="0"/>
              <a:t>11</a:t>
            </a:fld>
            <a:endParaRPr lang="en-GB"/>
          </a:p>
        </p:txBody>
      </p:sp>
    </p:spTree>
    <p:extLst>
      <p:ext uri="{BB962C8B-B14F-4D97-AF65-F5344CB8AC3E}">
        <p14:creationId xmlns:p14="http://schemas.microsoft.com/office/powerpoint/2010/main" val="74659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874F4-15EA-47AD-B6AE-4D5144D9D947}" type="slidenum">
              <a:rPr lang="en-GB" smtClean="0"/>
              <a:t>15</a:t>
            </a:fld>
            <a:endParaRPr lang="en-GB"/>
          </a:p>
        </p:txBody>
      </p:sp>
    </p:spTree>
    <p:extLst>
      <p:ext uri="{BB962C8B-B14F-4D97-AF65-F5344CB8AC3E}">
        <p14:creationId xmlns:p14="http://schemas.microsoft.com/office/powerpoint/2010/main" val="83964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2874F4-15EA-47AD-B6AE-4D5144D9D947}" type="slidenum">
              <a:rPr lang="en-GB" smtClean="0"/>
              <a:t>16</a:t>
            </a:fld>
            <a:endParaRPr lang="en-GB"/>
          </a:p>
        </p:txBody>
      </p:sp>
    </p:spTree>
    <p:extLst>
      <p:ext uri="{BB962C8B-B14F-4D97-AF65-F5344CB8AC3E}">
        <p14:creationId xmlns:p14="http://schemas.microsoft.com/office/powerpoint/2010/main" val="2987216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b_Title slide">
    <p:spTree>
      <p:nvGrpSpPr>
        <p:cNvPr id="1" name=""/>
        <p:cNvGrpSpPr/>
        <p:nvPr/>
      </p:nvGrpSpPr>
      <p:grpSpPr>
        <a:xfrm>
          <a:off x="0" y="0"/>
          <a:ext cx="0" cy="0"/>
          <a:chOff x="0" y="0"/>
          <a:chExt cx="0" cy="0"/>
        </a:xfrm>
      </p:grpSpPr>
      <p:sp>
        <p:nvSpPr>
          <p:cNvPr id="11" name="Rechthoek 16">
            <a:extLst>
              <a:ext uri="{FF2B5EF4-FFF2-40B4-BE49-F238E27FC236}">
                <a16:creationId xmlns:a16="http://schemas.microsoft.com/office/drawing/2014/main" id="{BE1EC009-1AB6-46B3-89FC-A2752A5CC63B}"/>
              </a:ext>
            </a:extLst>
          </p:cNvPr>
          <p:cNvSpPr/>
          <p:nvPr userDrawn="1"/>
        </p:nvSpPr>
        <p:spPr>
          <a:xfrm>
            <a:off x="7913406" y="556624"/>
            <a:ext cx="4278594" cy="4116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8" name="Rechthoek 17">
            <a:extLst>
              <a:ext uri="{FF2B5EF4-FFF2-40B4-BE49-F238E27FC236}">
                <a16:creationId xmlns:a16="http://schemas.microsoft.com/office/drawing/2014/main" id="{552F9B91-4010-4562-9359-EED6891B29B8}"/>
              </a:ext>
            </a:extLst>
          </p:cNvPr>
          <p:cNvSpPr/>
          <p:nvPr/>
        </p:nvSpPr>
        <p:spPr>
          <a:xfrm>
            <a:off x="0" y="3415144"/>
            <a:ext cx="11887200" cy="34428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itel 1">
            <a:extLst>
              <a:ext uri="{FF2B5EF4-FFF2-40B4-BE49-F238E27FC236}">
                <a16:creationId xmlns:a16="http://schemas.microsoft.com/office/drawing/2014/main" id="{A199696C-1A0F-4C0D-85B6-89CC710B7380}"/>
              </a:ext>
            </a:extLst>
          </p:cNvPr>
          <p:cNvSpPr>
            <a:spLocks noGrp="1"/>
          </p:cNvSpPr>
          <p:nvPr>
            <p:ph type="ctrTitle" hasCustomPrompt="1"/>
          </p:nvPr>
        </p:nvSpPr>
        <p:spPr>
          <a:xfrm>
            <a:off x="939977" y="4119073"/>
            <a:ext cx="6417952" cy="1040380"/>
          </a:xfrm>
          <a:prstGeom prst="rect">
            <a:avLst/>
          </a:prstGeom>
        </p:spPr>
        <p:txBody>
          <a:bodyPr anchor="t">
            <a:noAutofit/>
          </a:bodyPr>
          <a:lstStyle>
            <a:lvl1pPr algn="l">
              <a:lnSpc>
                <a:spcPts val="4500"/>
              </a:lnSpc>
              <a:defRPr sz="4400" spc="70" baseline="0">
                <a:solidFill>
                  <a:schemeClr val="bg2"/>
                </a:solidFill>
                <a:latin typeface="Calibri bold" panose="020F0702030404030204" pitchFamily="34" charset="0"/>
                <a:cs typeface="Calibri bold" panose="020F0702030404030204" pitchFamily="34" charset="0"/>
              </a:defRPr>
            </a:lvl1pPr>
          </a:lstStyle>
          <a:p>
            <a:r>
              <a:rPr lang="nl-NL" dirty="0"/>
              <a:t>CLICK TO EDIT TITLE</a:t>
            </a:r>
            <a:endParaRPr lang="en-GB" dirty="0"/>
          </a:p>
        </p:txBody>
      </p:sp>
      <p:sp>
        <p:nvSpPr>
          <p:cNvPr id="20" name="Ondertitel 2">
            <a:extLst>
              <a:ext uri="{FF2B5EF4-FFF2-40B4-BE49-F238E27FC236}">
                <a16:creationId xmlns:a16="http://schemas.microsoft.com/office/drawing/2014/main" id="{7D927364-844D-4A85-B6EB-FBFEED2E4891}"/>
              </a:ext>
            </a:extLst>
          </p:cNvPr>
          <p:cNvSpPr>
            <a:spLocks noGrp="1"/>
          </p:cNvSpPr>
          <p:nvPr>
            <p:ph type="subTitle" idx="1" hasCustomPrompt="1"/>
          </p:nvPr>
        </p:nvSpPr>
        <p:spPr>
          <a:xfrm>
            <a:off x="951128" y="5228106"/>
            <a:ext cx="6405115" cy="351565"/>
          </a:xfrm>
          <a:prstGeom prst="rect">
            <a:avLst/>
          </a:prstGeom>
        </p:spPr>
        <p:txBody>
          <a:bodyPr>
            <a:noAutofit/>
          </a:bodyPr>
          <a:lstStyle>
            <a:lvl1pPr marL="0" indent="0" algn="l">
              <a:buNone/>
              <a:defRPr sz="2000" spc="50" baseline="0">
                <a:solidFill>
                  <a:schemeClr val="bg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21" name="Tijdelijke aanduiding voor tekst 9">
            <a:extLst>
              <a:ext uri="{FF2B5EF4-FFF2-40B4-BE49-F238E27FC236}">
                <a16:creationId xmlns:a16="http://schemas.microsoft.com/office/drawing/2014/main" id="{BFA6C715-12C9-4F92-B6DE-60323A6EC88F}"/>
              </a:ext>
            </a:extLst>
          </p:cNvPr>
          <p:cNvSpPr>
            <a:spLocks noGrp="1"/>
          </p:cNvSpPr>
          <p:nvPr>
            <p:ph type="body" sz="quarter" idx="11" hasCustomPrompt="1"/>
          </p:nvPr>
        </p:nvSpPr>
        <p:spPr>
          <a:xfrm>
            <a:off x="939979" y="5788552"/>
            <a:ext cx="6417952" cy="602417"/>
          </a:xfrm>
          <a:prstGeom prst="rect">
            <a:avLst/>
          </a:prstGeom>
        </p:spPr>
        <p:txBody>
          <a:bodyPr>
            <a:noAutofit/>
          </a:bodyPr>
          <a:lstStyle>
            <a:lvl1pPr marL="0" indent="0">
              <a:buNone/>
              <a:defRPr sz="2000" spc="50" baseline="0">
                <a:solidFill>
                  <a:schemeClr val="bg2"/>
                </a:solidFill>
                <a:latin typeface="+mj-lt"/>
                <a:ea typeface="Aero Light" pitchFamily="50" charset="2"/>
              </a:defRPr>
            </a:lvl1pPr>
          </a:lstStyle>
          <a:p>
            <a:pPr lvl="0"/>
            <a:r>
              <a:rPr lang="nl-NL" dirty="0"/>
              <a:t>Click to add presenter’s name and </a:t>
            </a:r>
            <a:br>
              <a:rPr lang="nl-NL" dirty="0"/>
            </a:br>
            <a:r>
              <a:rPr lang="nl-NL" dirty="0"/>
              <a:t>job title</a:t>
            </a:r>
          </a:p>
        </p:txBody>
      </p:sp>
      <p:pic>
        <p:nvPicPr>
          <p:cNvPr id="23" name="Afbeelding 22">
            <a:extLst>
              <a:ext uri="{FF2B5EF4-FFF2-40B4-BE49-F238E27FC236}">
                <a16:creationId xmlns:a16="http://schemas.microsoft.com/office/drawing/2014/main" id="{E63E3581-10E1-4073-944D-F8E146E17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74" y="546282"/>
            <a:ext cx="4325121" cy="1539243"/>
          </a:xfrm>
          <a:prstGeom prst="rect">
            <a:avLst/>
          </a:prstGeom>
        </p:spPr>
      </p:pic>
      <p:sp>
        <p:nvSpPr>
          <p:cNvPr id="14" name="Picture Placeholder 2"/>
          <p:cNvSpPr>
            <a:spLocks noGrp="1"/>
          </p:cNvSpPr>
          <p:nvPr>
            <p:ph type="pic" sz="quarter" idx="10"/>
          </p:nvPr>
        </p:nvSpPr>
        <p:spPr>
          <a:xfrm>
            <a:off x="7397551" y="847142"/>
            <a:ext cx="4153375" cy="5543827"/>
          </a:xfrm>
          <a:prstGeom prst="rect">
            <a:avLst/>
          </a:prstGeom>
          <a:solidFill>
            <a:schemeClr val="bg1"/>
          </a:solidFill>
        </p:spPr>
        <p:txBody>
          <a:bodyPr/>
          <a:lstStyle/>
          <a:p>
            <a:r>
              <a:rPr lang="en-US"/>
              <a:t>Drag picture to placeholder or click icon to add</a:t>
            </a:r>
            <a:endParaRPr lang="en-GB" dirty="0"/>
          </a:p>
        </p:txBody>
      </p:sp>
    </p:spTree>
    <p:extLst>
      <p:ext uri="{BB962C8B-B14F-4D97-AF65-F5344CB8AC3E}">
        <p14:creationId xmlns:p14="http://schemas.microsoft.com/office/powerpoint/2010/main" val="383663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a_Content slide">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4F078DCB-93EE-4BE7-A995-4A147D8579B4}"/>
              </a:ext>
            </a:extLst>
          </p:cNvPr>
          <p:cNvSpPr>
            <a:spLocks noGrp="1"/>
          </p:cNvSpPr>
          <p:nvPr>
            <p:ph type="title" hasCustomPrompt="1"/>
          </p:nvPr>
        </p:nvSpPr>
        <p:spPr>
          <a:xfrm>
            <a:off x="483873" y="560367"/>
            <a:ext cx="11144412"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id="{A6DEE0E1-E6DD-48F9-961A-927DFCE674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1" y="6225043"/>
            <a:ext cx="1296848" cy="461379"/>
          </a:xfrm>
          <a:prstGeom prst="rect">
            <a:avLst/>
          </a:prstGeom>
        </p:spPr>
      </p:pic>
      <p:sp>
        <p:nvSpPr>
          <p:cNvPr id="8" name="Rechthoek 17">
            <a:extLst>
              <a:ext uri="{FF2B5EF4-FFF2-40B4-BE49-F238E27FC236}">
                <a16:creationId xmlns:a16="http://schemas.microsoft.com/office/drawing/2014/main" id="{552F9B91-4010-4562-9359-EED6891B29B8}"/>
              </a:ext>
            </a:extLst>
          </p:cNvPr>
          <p:cNvSpPr/>
          <p:nvPr/>
        </p:nvSpPr>
        <p:spPr>
          <a:xfrm>
            <a:off x="11747499" y="3415144"/>
            <a:ext cx="444501"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p:nvSpPr>
        <p:spPr>
          <a:xfrm>
            <a:off x="11747499" y="1"/>
            <a:ext cx="44917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Content Placeholder 2"/>
          <p:cNvSpPr>
            <a:spLocks noGrp="1"/>
          </p:cNvSpPr>
          <p:nvPr>
            <p:ph idx="1"/>
          </p:nvPr>
        </p:nvSpPr>
        <p:spPr>
          <a:xfrm>
            <a:off x="491615" y="1708353"/>
            <a:ext cx="11164868" cy="442574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262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b_Content slide">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4F078DCB-93EE-4BE7-A995-4A147D8579B4}"/>
              </a:ext>
            </a:extLst>
          </p:cNvPr>
          <p:cNvSpPr>
            <a:spLocks noGrp="1"/>
          </p:cNvSpPr>
          <p:nvPr>
            <p:ph type="title" hasCustomPrompt="1"/>
          </p:nvPr>
        </p:nvSpPr>
        <p:spPr>
          <a:xfrm>
            <a:off x="483873" y="560367"/>
            <a:ext cx="11263628"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id="{A6DEE0E1-E6DD-48F9-961A-927DFCE674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1" y="6225043"/>
            <a:ext cx="1296848" cy="461379"/>
          </a:xfrm>
          <a:prstGeom prst="rect">
            <a:avLst/>
          </a:prstGeom>
        </p:spPr>
      </p:pic>
      <p:sp>
        <p:nvSpPr>
          <p:cNvPr id="8" name="Rechthoek 17">
            <a:extLst>
              <a:ext uri="{FF2B5EF4-FFF2-40B4-BE49-F238E27FC236}">
                <a16:creationId xmlns:a16="http://schemas.microsoft.com/office/drawing/2014/main" id="{552F9B91-4010-4562-9359-EED6891B29B8}"/>
              </a:ext>
            </a:extLst>
          </p:cNvPr>
          <p:cNvSpPr/>
          <p:nvPr/>
        </p:nvSpPr>
        <p:spPr>
          <a:xfrm>
            <a:off x="11747499" y="3415144"/>
            <a:ext cx="444501"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p:nvSpPr>
        <p:spPr>
          <a:xfrm>
            <a:off x="11747499" y="1"/>
            <a:ext cx="44917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Content Placeholder 2"/>
          <p:cNvSpPr>
            <a:spLocks noGrp="1"/>
          </p:cNvSpPr>
          <p:nvPr>
            <p:ph sz="half" idx="1"/>
          </p:nvPr>
        </p:nvSpPr>
        <p:spPr>
          <a:xfrm>
            <a:off x="491616" y="1708353"/>
            <a:ext cx="5384800" cy="4425748"/>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354912" y="1708353"/>
            <a:ext cx="5384800" cy="4425748"/>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49818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601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bg1"/>
          </a:solidFill>
          <a:latin typeface="Aero Bold" panose="02000000000000000000" pitchFamily="50" charset="2"/>
          <a:ea typeface="Aero Bold" panose="02000000000000000000" pitchFamily="50" charset="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3">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3">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13567" y="3627583"/>
            <a:ext cx="6844362" cy="1040380"/>
          </a:xfrm>
        </p:spPr>
        <p:txBody>
          <a:bodyPr/>
          <a:lstStyle/>
          <a:p>
            <a:r>
              <a:rPr lang="en-GB" sz="3600" b="0" dirty="0">
                <a:solidFill>
                  <a:schemeClr val="bg1">
                    <a:lumMod val="95000"/>
                  </a:schemeClr>
                </a:solidFill>
                <a:effectLst/>
                <a:latin typeface="Arial" panose="020B0604020202020204" pitchFamily="34" charset="0"/>
              </a:rPr>
              <a:t>What is sensitive evaluation: the case of the girl centered framework</a:t>
            </a:r>
            <a:endParaRPr lang="en-GB" sz="3600" b="1" dirty="0">
              <a:solidFill>
                <a:schemeClr val="bg1">
                  <a:lumMod val="95000"/>
                </a:schemeClr>
              </a:solidFill>
              <a:latin typeface="Calibri Light" panose="020F0302020204030204" pitchFamily="34" charset="0"/>
              <a:cs typeface="Calibri Light" panose="020F0302020204030204" pitchFamily="34" charset="0"/>
            </a:endParaRPr>
          </a:p>
        </p:txBody>
      </p:sp>
      <p:sp>
        <p:nvSpPr>
          <p:cNvPr id="8" name="Text Placeholder 7"/>
          <p:cNvSpPr>
            <a:spLocks noGrp="1"/>
          </p:cNvSpPr>
          <p:nvPr>
            <p:ph type="body" sz="quarter" idx="11"/>
          </p:nvPr>
        </p:nvSpPr>
        <p:spPr>
          <a:xfrm>
            <a:off x="622959" y="6081490"/>
            <a:ext cx="6417952" cy="378476"/>
          </a:xfrm>
        </p:spPr>
        <p:txBody>
          <a:bodyPr/>
          <a:lstStyle/>
          <a:p>
            <a:r>
              <a:rPr lang="en-GB" sz="3200" b="1" dirty="0"/>
              <a:t>Dr Patience Mutunami</a:t>
            </a:r>
          </a:p>
        </p:txBody>
      </p:sp>
      <p:pic>
        <p:nvPicPr>
          <p:cNvPr id="3" name="Picture Placeholder 2" descr="Tables and chairs in outdoor area of the University of Portsmouth Technology Centre buildi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505" b="5505"/>
          <a:stretch>
            <a:fillRect/>
          </a:stretch>
        </p:blipFill>
        <p:spPr/>
      </p:pic>
      <p:sp>
        <p:nvSpPr>
          <p:cNvPr id="2" name="TextBox 1">
            <a:extLst>
              <a:ext uri="{FF2B5EF4-FFF2-40B4-BE49-F238E27FC236}">
                <a16:creationId xmlns:a16="http://schemas.microsoft.com/office/drawing/2014/main" id="{FF1009CA-CBA1-DA39-DB76-AB298D055EE4}"/>
              </a:ext>
            </a:extLst>
          </p:cNvPr>
          <p:cNvSpPr txBox="1"/>
          <p:nvPr/>
        </p:nvSpPr>
        <p:spPr>
          <a:xfrm>
            <a:off x="262890" y="5063490"/>
            <a:ext cx="6844362" cy="1040380"/>
          </a:xfrm>
          <a:prstGeom prst="rect">
            <a:avLst/>
          </a:prstGeom>
        </p:spPr>
        <p:txBody>
          <a:bodyPr vert="horz" wrap="square" lIns="91440" tIns="45720" rIns="91440" bIns="45720" rtlCol="0" anchor="b">
            <a:normAutofit/>
          </a:bodyPr>
          <a:lstStyle/>
          <a:p>
            <a:pPr algn="l"/>
            <a:endParaRPr lang="en-GB" dirty="0"/>
          </a:p>
        </p:txBody>
      </p:sp>
      <p:sp>
        <p:nvSpPr>
          <p:cNvPr id="9" name="TextBox 8">
            <a:extLst>
              <a:ext uri="{FF2B5EF4-FFF2-40B4-BE49-F238E27FC236}">
                <a16:creationId xmlns:a16="http://schemas.microsoft.com/office/drawing/2014/main" id="{BD21806B-0A6E-4326-1F5C-12B94535213C}"/>
              </a:ext>
            </a:extLst>
          </p:cNvPr>
          <p:cNvSpPr txBox="1"/>
          <p:nvPr/>
        </p:nvSpPr>
        <p:spPr>
          <a:xfrm>
            <a:off x="262890" y="1963869"/>
            <a:ext cx="6844362" cy="1040380"/>
          </a:xfrm>
          <a:prstGeom prst="rect">
            <a:avLst/>
          </a:prstGeom>
        </p:spPr>
        <p:txBody>
          <a:bodyPr vert="horz" wrap="square" lIns="91440" tIns="45720" rIns="91440" bIns="45720" rtlCol="0" anchor="b">
            <a:noAutofit/>
          </a:bodyPr>
          <a:lstStyle/>
          <a:p>
            <a:pPr algn="l"/>
            <a:endParaRPr lang="en-GB" sz="2400" b="1" i="0" dirty="0">
              <a:effectLst/>
            </a:endParaRPr>
          </a:p>
        </p:txBody>
      </p:sp>
      <p:pic>
        <p:nvPicPr>
          <p:cNvPr id="4" name="Google Shape;88;p1">
            <a:extLst>
              <a:ext uri="{FF2B5EF4-FFF2-40B4-BE49-F238E27FC236}">
                <a16:creationId xmlns:a16="http://schemas.microsoft.com/office/drawing/2014/main" id="{95F96E9D-CB6A-07B4-7788-0D35EAA74F39}"/>
              </a:ext>
            </a:extLst>
          </p:cNvPr>
          <p:cNvPicPr/>
          <p:nvPr/>
        </p:nvPicPr>
        <p:blipFill rotWithShape="1">
          <a:blip r:embed="rId4">
            <a:alphaModFix/>
          </a:blip>
          <a:srcRect/>
          <a:stretch/>
        </p:blipFill>
        <p:spPr>
          <a:xfrm>
            <a:off x="4794451" y="2100516"/>
            <a:ext cx="2246460" cy="1040380"/>
          </a:xfrm>
          <a:prstGeom prst="rect">
            <a:avLst/>
          </a:prstGeom>
          <a:noFill/>
          <a:ln>
            <a:noFill/>
          </a:ln>
        </p:spPr>
      </p:pic>
      <p:pic>
        <p:nvPicPr>
          <p:cNvPr id="5" name="Picture 8">
            <a:extLst>
              <a:ext uri="{FF2B5EF4-FFF2-40B4-BE49-F238E27FC236}">
                <a16:creationId xmlns:a16="http://schemas.microsoft.com/office/drawing/2014/main" id="{642DE9C3-94D9-081F-13BE-1F7ED5BB0E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 y="2449144"/>
            <a:ext cx="3072886" cy="57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58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F8E1-0947-49A0-AAB1-4D182F5F93BB}"/>
              </a:ext>
            </a:extLst>
          </p:cNvPr>
          <p:cNvSpPr>
            <a:spLocks noGrp="1"/>
          </p:cNvSpPr>
          <p:nvPr>
            <p:ph type="title"/>
          </p:nvPr>
        </p:nvSpPr>
        <p:spPr/>
        <p:txBody>
          <a:bodyPr/>
          <a:lstStyle/>
          <a:p>
            <a:r>
              <a:rPr lang="en-GB" dirty="0"/>
              <a:t>Programme design</a:t>
            </a:r>
          </a:p>
        </p:txBody>
      </p:sp>
      <p:sp>
        <p:nvSpPr>
          <p:cNvPr id="5" name="Content Placeholder 4">
            <a:extLst>
              <a:ext uri="{FF2B5EF4-FFF2-40B4-BE49-F238E27FC236}">
                <a16:creationId xmlns:a16="http://schemas.microsoft.com/office/drawing/2014/main" id="{DC8D0C03-2428-0C45-A604-AEF0E235CBE5}"/>
              </a:ext>
            </a:extLst>
          </p:cNvPr>
          <p:cNvSpPr>
            <a:spLocks noGrp="1"/>
          </p:cNvSpPr>
          <p:nvPr>
            <p:ph idx="1"/>
          </p:nvPr>
        </p:nvSpPr>
        <p:spPr/>
        <p:txBody>
          <a:bodyPr/>
          <a:lstStyle/>
          <a:p>
            <a:pPr marL="0" indent="0">
              <a:buNone/>
            </a:pPr>
            <a:r>
              <a:rPr lang="en-GB" dirty="0"/>
              <a:t>TGG-ALM operates a bottom-up approach, with girls at the centre because:</a:t>
            </a:r>
          </a:p>
          <a:p>
            <a:r>
              <a:rPr lang="en-GB" dirty="0"/>
              <a:t> they are disproportionately affected by FGM/C</a:t>
            </a:r>
          </a:p>
          <a:p>
            <a:r>
              <a:rPr lang="en-GB" dirty="0"/>
              <a:t> they are future potential parents and leaders within their communities</a:t>
            </a:r>
          </a:p>
          <a:p>
            <a:r>
              <a:rPr lang="en-GB" dirty="0"/>
              <a:t> they are potentially powerful advocates for change.</a:t>
            </a:r>
          </a:p>
          <a:p>
            <a:r>
              <a:rPr lang="en-GB" dirty="0"/>
              <a:t>The programme applies the socio-ecological model whereby locally led interventions are implemented sub-nationally at individual, household, community and county levels,  and nationally</a:t>
            </a:r>
          </a:p>
          <a:p>
            <a:r>
              <a:rPr lang="en-GB" dirty="0"/>
              <a:t>All interventions are underpinned by key principles: gender transformative and girl-centred; ‘Do no harm’</a:t>
            </a:r>
          </a:p>
          <a:p>
            <a:endParaRPr lang="en-GB" dirty="0"/>
          </a:p>
        </p:txBody>
      </p:sp>
      <p:pic>
        <p:nvPicPr>
          <p:cNvPr id="3" name="Picture 8">
            <a:extLst>
              <a:ext uri="{FF2B5EF4-FFF2-40B4-BE49-F238E27FC236}">
                <a16:creationId xmlns:a16="http://schemas.microsoft.com/office/drawing/2014/main" id="{34414705-5306-F551-63A3-D732D213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399" y="6280152"/>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88;p1">
            <a:extLst>
              <a:ext uri="{FF2B5EF4-FFF2-40B4-BE49-F238E27FC236}">
                <a16:creationId xmlns:a16="http://schemas.microsoft.com/office/drawing/2014/main" id="{4FDA5695-2D39-6E1E-305F-718E9F225BFC}"/>
              </a:ext>
            </a:extLst>
          </p:cNvPr>
          <p:cNvPicPr/>
          <p:nvPr/>
        </p:nvPicPr>
        <p:blipFill rotWithShape="1">
          <a:blip r:embed="rId3">
            <a:alphaModFix/>
          </a:blip>
          <a:srcRect/>
          <a:stretch/>
        </p:blipFill>
        <p:spPr>
          <a:xfrm>
            <a:off x="4655358" y="6201230"/>
            <a:ext cx="1889821" cy="577848"/>
          </a:xfrm>
          <a:prstGeom prst="rect">
            <a:avLst/>
          </a:prstGeom>
          <a:noFill/>
          <a:ln>
            <a:noFill/>
          </a:ln>
        </p:spPr>
      </p:pic>
    </p:spTree>
    <p:extLst>
      <p:ext uri="{BB962C8B-B14F-4D97-AF65-F5344CB8AC3E}">
        <p14:creationId xmlns:p14="http://schemas.microsoft.com/office/powerpoint/2010/main" val="53510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4AAC-0AFF-41CA-91B4-7E655D5BC19F}"/>
              </a:ext>
            </a:extLst>
          </p:cNvPr>
          <p:cNvSpPr>
            <a:spLocks noGrp="1"/>
          </p:cNvSpPr>
          <p:nvPr>
            <p:ph type="title"/>
          </p:nvPr>
        </p:nvSpPr>
        <p:spPr/>
        <p:txBody>
          <a:bodyPr/>
          <a:lstStyle/>
          <a:p>
            <a:r>
              <a:rPr lang="en-GB" dirty="0"/>
              <a:t>Interventions- Individual level</a:t>
            </a:r>
          </a:p>
        </p:txBody>
      </p:sp>
      <p:sp>
        <p:nvSpPr>
          <p:cNvPr id="3" name="Content Placeholder 2">
            <a:extLst>
              <a:ext uri="{FF2B5EF4-FFF2-40B4-BE49-F238E27FC236}">
                <a16:creationId xmlns:a16="http://schemas.microsoft.com/office/drawing/2014/main" id="{EE5C2B47-E785-4D58-B380-AEEB8E8C0C56}"/>
              </a:ext>
            </a:extLst>
          </p:cNvPr>
          <p:cNvSpPr>
            <a:spLocks noGrp="1"/>
          </p:cNvSpPr>
          <p:nvPr>
            <p:ph idx="1"/>
          </p:nvPr>
        </p:nvSpPr>
        <p:spPr/>
        <p:txBody>
          <a:bodyPr/>
          <a:lstStyle/>
          <a:p>
            <a:pPr marL="0" indent="0">
              <a:buNone/>
            </a:pPr>
            <a:r>
              <a:rPr lang="en-GB" b="1" dirty="0"/>
              <a:t>School clubs</a:t>
            </a:r>
          </a:p>
          <a:p>
            <a:r>
              <a:rPr lang="en-GB" dirty="0"/>
              <a:t>Work with girls and boys include End FGM/C school clubs. </a:t>
            </a:r>
          </a:p>
          <a:p>
            <a:r>
              <a:rPr lang="en-GB" dirty="0"/>
              <a:t>Partners ActionAid and </a:t>
            </a:r>
            <a:r>
              <a:rPr lang="en-GB" dirty="0" err="1"/>
              <a:t>Amref</a:t>
            </a:r>
            <a:r>
              <a:rPr lang="en-GB" dirty="0"/>
              <a:t> Health Africa train and support schoolteachers to facilitate conversations within schools, using a specially designed girl-centred curriculum that covers rights, FGM/C, gender, other forms of violence, protection mechanisms, among other topics. </a:t>
            </a:r>
          </a:p>
          <a:p>
            <a:r>
              <a:rPr lang="en-GB" dirty="0"/>
              <a:t>Similar activities targeting out-of-school girls have also been implemented.</a:t>
            </a:r>
          </a:p>
          <a:p>
            <a:endParaRPr lang="en-GB" dirty="0"/>
          </a:p>
          <a:p>
            <a:endParaRPr lang="en-GB" dirty="0"/>
          </a:p>
          <a:p>
            <a:pPr marL="0" indent="0">
              <a:buNone/>
            </a:pPr>
            <a:endParaRPr lang="en-GB" dirty="0"/>
          </a:p>
        </p:txBody>
      </p:sp>
      <p:pic>
        <p:nvPicPr>
          <p:cNvPr id="4" name="Picture 8">
            <a:extLst>
              <a:ext uri="{FF2B5EF4-FFF2-40B4-BE49-F238E27FC236}">
                <a16:creationId xmlns:a16="http://schemas.microsoft.com/office/drawing/2014/main" id="{2D501609-1E72-1912-2CCA-9478E84B8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399" y="6280152"/>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8;p1">
            <a:extLst>
              <a:ext uri="{FF2B5EF4-FFF2-40B4-BE49-F238E27FC236}">
                <a16:creationId xmlns:a16="http://schemas.microsoft.com/office/drawing/2014/main" id="{65341C4D-0586-086A-DBB0-DC8EAA94A1EB}"/>
              </a:ext>
            </a:extLst>
          </p:cNvPr>
          <p:cNvPicPr/>
          <p:nvPr/>
        </p:nvPicPr>
        <p:blipFill rotWithShape="1">
          <a:blip r:embed="rId4">
            <a:alphaModFix/>
          </a:blip>
          <a:srcRect/>
          <a:stretch/>
        </p:blipFill>
        <p:spPr>
          <a:xfrm>
            <a:off x="4575147" y="6153104"/>
            <a:ext cx="1889821" cy="577848"/>
          </a:xfrm>
          <a:prstGeom prst="rect">
            <a:avLst/>
          </a:prstGeom>
          <a:noFill/>
          <a:ln>
            <a:noFill/>
          </a:ln>
        </p:spPr>
      </p:pic>
    </p:spTree>
    <p:extLst>
      <p:ext uri="{BB962C8B-B14F-4D97-AF65-F5344CB8AC3E}">
        <p14:creationId xmlns:p14="http://schemas.microsoft.com/office/powerpoint/2010/main" val="11504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F8E1-0947-49A0-AAB1-4D182F5F93BB}"/>
              </a:ext>
            </a:extLst>
          </p:cNvPr>
          <p:cNvSpPr>
            <a:spLocks noGrp="1"/>
          </p:cNvSpPr>
          <p:nvPr>
            <p:ph type="title"/>
          </p:nvPr>
        </p:nvSpPr>
        <p:spPr/>
        <p:txBody>
          <a:bodyPr/>
          <a:lstStyle/>
          <a:p>
            <a:r>
              <a:rPr lang="en-GB" dirty="0"/>
              <a:t>Interventions- Community level</a:t>
            </a:r>
          </a:p>
        </p:txBody>
      </p:sp>
      <p:sp>
        <p:nvSpPr>
          <p:cNvPr id="5" name="Content Placeholder 4">
            <a:extLst>
              <a:ext uri="{FF2B5EF4-FFF2-40B4-BE49-F238E27FC236}">
                <a16:creationId xmlns:a16="http://schemas.microsoft.com/office/drawing/2014/main" id="{A0FE4F93-E730-D6C9-CB55-572040174054}"/>
              </a:ext>
            </a:extLst>
          </p:cNvPr>
          <p:cNvSpPr>
            <a:spLocks noGrp="1"/>
          </p:cNvSpPr>
          <p:nvPr>
            <p:ph idx="1"/>
          </p:nvPr>
        </p:nvSpPr>
        <p:spPr/>
        <p:txBody>
          <a:bodyPr/>
          <a:lstStyle/>
          <a:p>
            <a:pPr marL="0" indent="0">
              <a:buNone/>
            </a:pPr>
            <a:r>
              <a:rPr lang="en-GB" b="1" dirty="0"/>
              <a:t>Community dialogues</a:t>
            </a:r>
          </a:p>
          <a:p>
            <a:r>
              <a:rPr lang="en-GB" dirty="0"/>
              <a:t>Partners train and support individuals (‘Champions’) committed to ending FGM/C to hold various forms of community dialogues, providing them with coaching and training materials. </a:t>
            </a:r>
          </a:p>
          <a:p>
            <a:r>
              <a:rPr lang="en-GB" dirty="0"/>
              <a:t>Mother-daughter forums, intergenerational dialogues, men only dialogues</a:t>
            </a:r>
          </a:p>
          <a:p>
            <a:r>
              <a:rPr lang="en-GB" dirty="0"/>
              <a:t>  There is a range of local activities to end FGM/C through media, arts, schools, community meetings, survivor forums and policy advocacy.</a:t>
            </a:r>
          </a:p>
          <a:p>
            <a:r>
              <a:rPr lang="en-GB" dirty="0"/>
              <a:t>Partners support movement building in a range of ways: convening women’s rights and youth networks, training and amplifying the voices of survivors to promote their leadership of the end FGM/C movement.</a:t>
            </a:r>
          </a:p>
          <a:p>
            <a:endParaRPr lang="en-GB" dirty="0"/>
          </a:p>
        </p:txBody>
      </p:sp>
      <p:pic>
        <p:nvPicPr>
          <p:cNvPr id="3" name="Picture 8">
            <a:extLst>
              <a:ext uri="{FF2B5EF4-FFF2-40B4-BE49-F238E27FC236}">
                <a16:creationId xmlns:a16="http://schemas.microsoft.com/office/drawing/2014/main" id="{DADBE0FF-10B4-9BD0-4799-9F63647FF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597" y="6280152"/>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88;p1">
            <a:extLst>
              <a:ext uri="{FF2B5EF4-FFF2-40B4-BE49-F238E27FC236}">
                <a16:creationId xmlns:a16="http://schemas.microsoft.com/office/drawing/2014/main" id="{58A40770-0F61-D367-9226-957BADA85AD7}"/>
              </a:ext>
            </a:extLst>
          </p:cNvPr>
          <p:cNvPicPr/>
          <p:nvPr/>
        </p:nvPicPr>
        <p:blipFill rotWithShape="1">
          <a:blip r:embed="rId3">
            <a:alphaModFix/>
          </a:blip>
          <a:srcRect/>
          <a:stretch/>
        </p:blipFill>
        <p:spPr>
          <a:xfrm>
            <a:off x="4462853" y="6241153"/>
            <a:ext cx="1889821" cy="577848"/>
          </a:xfrm>
          <a:prstGeom prst="rect">
            <a:avLst/>
          </a:prstGeom>
          <a:noFill/>
          <a:ln>
            <a:noFill/>
          </a:ln>
        </p:spPr>
      </p:pic>
    </p:spTree>
    <p:extLst>
      <p:ext uri="{BB962C8B-B14F-4D97-AF65-F5344CB8AC3E}">
        <p14:creationId xmlns:p14="http://schemas.microsoft.com/office/powerpoint/2010/main" val="3352760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264FA-0A1C-4BD6-951E-D4AA2D322A37}"/>
              </a:ext>
            </a:extLst>
          </p:cNvPr>
          <p:cNvSpPr>
            <a:spLocks noGrp="1"/>
          </p:cNvSpPr>
          <p:nvPr>
            <p:ph type="title"/>
          </p:nvPr>
        </p:nvSpPr>
        <p:spPr/>
        <p:txBody>
          <a:bodyPr/>
          <a:lstStyle/>
          <a:p>
            <a:r>
              <a:rPr lang="en-GB" dirty="0"/>
              <a:t>Interventions- County level</a:t>
            </a:r>
          </a:p>
        </p:txBody>
      </p:sp>
      <p:sp>
        <p:nvSpPr>
          <p:cNvPr id="5" name="Content Placeholder 4">
            <a:extLst>
              <a:ext uri="{FF2B5EF4-FFF2-40B4-BE49-F238E27FC236}">
                <a16:creationId xmlns:a16="http://schemas.microsoft.com/office/drawing/2014/main" id="{20C21A78-DE4E-7090-F300-456595535C51}"/>
              </a:ext>
            </a:extLst>
          </p:cNvPr>
          <p:cNvSpPr>
            <a:spLocks noGrp="1"/>
          </p:cNvSpPr>
          <p:nvPr>
            <p:ph idx="1"/>
          </p:nvPr>
        </p:nvSpPr>
        <p:spPr/>
        <p:txBody>
          <a:bodyPr/>
          <a:lstStyle/>
          <a:p>
            <a:pPr marL="0" indent="0">
              <a:buNone/>
            </a:pPr>
            <a:r>
              <a:rPr lang="en-GB" dirty="0"/>
              <a:t>Multi-sectoral interventions have been implemented to support an enabling policy environment at County level:</a:t>
            </a:r>
          </a:p>
          <a:p>
            <a:r>
              <a:rPr lang="en-GB" dirty="0"/>
              <a:t>Promoting the enforcement of FGM/C law, gender and child protection policies, and the implementation of those frameworks into County integrated development plans.</a:t>
            </a:r>
          </a:p>
          <a:p>
            <a:r>
              <a:rPr lang="en-GB" dirty="0"/>
              <a:t>Formation of and engagement in Gender Technical Working Groups and Children Advisory Councils to strengthen local surveillance systems for at risk girls and reporting systems for FGM/C cases and other forms of violence against girls.</a:t>
            </a:r>
          </a:p>
          <a:p>
            <a:pPr marL="0" indent="0">
              <a:buNone/>
            </a:pPr>
            <a:endParaRPr lang="en-GB" dirty="0"/>
          </a:p>
        </p:txBody>
      </p:sp>
      <p:pic>
        <p:nvPicPr>
          <p:cNvPr id="3" name="Picture 8">
            <a:extLst>
              <a:ext uri="{FF2B5EF4-FFF2-40B4-BE49-F238E27FC236}">
                <a16:creationId xmlns:a16="http://schemas.microsoft.com/office/drawing/2014/main" id="{AD54FC79-989D-2D43-4C12-030616B7A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4325" y="6280152"/>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88;p1">
            <a:extLst>
              <a:ext uri="{FF2B5EF4-FFF2-40B4-BE49-F238E27FC236}">
                <a16:creationId xmlns:a16="http://schemas.microsoft.com/office/drawing/2014/main" id="{52AE4EB9-A60C-F278-41E3-0210B7B1512B}"/>
              </a:ext>
            </a:extLst>
          </p:cNvPr>
          <p:cNvPicPr/>
          <p:nvPr/>
        </p:nvPicPr>
        <p:blipFill rotWithShape="1">
          <a:blip r:embed="rId3">
            <a:alphaModFix/>
          </a:blip>
          <a:srcRect/>
          <a:stretch/>
        </p:blipFill>
        <p:spPr>
          <a:xfrm>
            <a:off x="4414727" y="6239481"/>
            <a:ext cx="1889821" cy="577848"/>
          </a:xfrm>
          <a:prstGeom prst="rect">
            <a:avLst/>
          </a:prstGeom>
          <a:noFill/>
          <a:ln>
            <a:noFill/>
          </a:ln>
        </p:spPr>
      </p:pic>
    </p:spTree>
    <p:extLst>
      <p:ext uri="{BB962C8B-B14F-4D97-AF65-F5344CB8AC3E}">
        <p14:creationId xmlns:p14="http://schemas.microsoft.com/office/powerpoint/2010/main" val="126304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1576-398D-E7F7-EE2F-46BCC3406EF6}"/>
              </a:ext>
            </a:extLst>
          </p:cNvPr>
          <p:cNvSpPr>
            <a:spLocks noGrp="1"/>
          </p:cNvSpPr>
          <p:nvPr>
            <p:ph type="title"/>
          </p:nvPr>
        </p:nvSpPr>
        <p:spPr/>
        <p:txBody>
          <a:bodyPr/>
          <a:lstStyle/>
          <a:p>
            <a:r>
              <a:rPr lang="en-GB" dirty="0"/>
              <a:t>Interventions- National level</a:t>
            </a:r>
          </a:p>
        </p:txBody>
      </p:sp>
      <p:sp>
        <p:nvSpPr>
          <p:cNvPr id="3" name="Content Placeholder 2">
            <a:extLst>
              <a:ext uri="{FF2B5EF4-FFF2-40B4-BE49-F238E27FC236}">
                <a16:creationId xmlns:a16="http://schemas.microsoft.com/office/drawing/2014/main" id="{18D9EA31-2BD5-5A3F-80D7-12DEBF1F818D}"/>
              </a:ext>
            </a:extLst>
          </p:cNvPr>
          <p:cNvSpPr>
            <a:spLocks noGrp="1"/>
          </p:cNvSpPr>
          <p:nvPr>
            <p:ph idx="1"/>
          </p:nvPr>
        </p:nvSpPr>
        <p:spPr/>
        <p:txBody>
          <a:bodyPr/>
          <a:lstStyle/>
          <a:p>
            <a:r>
              <a:rPr lang="en-GB" dirty="0"/>
              <a:t>In Kenya, a pre-service training curriculum for health professionals on FGM/C prevention and response has been developed and is being rolled out in universities and colleges.  </a:t>
            </a:r>
          </a:p>
          <a:p>
            <a:r>
              <a:rPr lang="en-GB" dirty="0"/>
              <a:t>The training covers the shift towards medicalisation of the practice.</a:t>
            </a:r>
          </a:p>
          <a:p>
            <a:r>
              <a:rPr lang="en-GB" dirty="0"/>
              <a:t>Training lecturers, who in turn train healthcare students from universities and mid-level colleges, health care workers and community health promoters.</a:t>
            </a:r>
          </a:p>
          <a:p>
            <a:r>
              <a:rPr lang="en-GB" dirty="0"/>
              <a:t>The Africa Coordination Centre for Abandonment of FGM/C (ACAAF) are rolling out a standardised FGM/C prevention and response pre-service training curriculum in health training institutions. </a:t>
            </a:r>
          </a:p>
          <a:p>
            <a:endParaRPr lang="en-GB" dirty="0"/>
          </a:p>
        </p:txBody>
      </p:sp>
      <p:pic>
        <p:nvPicPr>
          <p:cNvPr id="4" name="Google Shape;88;p1">
            <a:extLst>
              <a:ext uri="{FF2B5EF4-FFF2-40B4-BE49-F238E27FC236}">
                <a16:creationId xmlns:a16="http://schemas.microsoft.com/office/drawing/2014/main" id="{E8F092B0-5DA9-BCC6-321B-23C598A0EAF9}"/>
              </a:ext>
            </a:extLst>
          </p:cNvPr>
          <p:cNvPicPr/>
          <p:nvPr/>
        </p:nvPicPr>
        <p:blipFill rotWithShape="1">
          <a:blip r:embed="rId2">
            <a:alphaModFix/>
          </a:blip>
          <a:srcRect/>
          <a:stretch/>
        </p:blipFill>
        <p:spPr>
          <a:xfrm>
            <a:off x="4414727" y="6239481"/>
            <a:ext cx="1889821" cy="577848"/>
          </a:xfrm>
          <a:prstGeom prst="rect">
            <a:avLst/>
          </a:prstGeom>
          <a:noFill/>
          <a:ln>
            <a:noFill/>
          </a:ln>
        </p:spPr>
      </p:pic>
      <p:pic>
        <p:nvPicPr>
          <p:cNvPr id="5" name="Picture 8">
            <a:extLst>
              <a:ext uri="{FF2B5EF4-FFF2-40B4-BE49-F238E27FC236}">
                <a16:creationId xmlns:a16="http://schemas.microsoft.com/office/drawing/2014/main" id="{F75FD263-9AFD-4736-CE3D-232D0C353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399" y="6280152"/>
            <a:ext cx="3072886" cy="57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1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BB8C-5987-4E8E-8B8B-5841258836F2}"/>
              </a:ext>
            </a:extLst>
          </p:cNvPr>
          <p:cNvSpPr>
            <a:spLocks noGrp="1"/>
          </p:cNvSpPr>
          <p:nvPr>
            <p:ph type="title"/>
          </p:nvPr>
        </p:nvSpPr>
        <p:spPr/>
        <p:txBody>
          <a:bodyPr/>
          <a:lstStyle/>
          <a:p>
            <a:r>
              <a:rPr lang="en-GB" dirty="0"/>
              <a:t>Evaluation- synergies across the socioecological model </a:t>
            </a:r>
            <a:endParaRPr lang="en-GB" dirty="0">
              <a:highlight>
                <a:srgbClr val="FFFF00"/>
              </a:highlight>
            </a:endParaRPr>
          </a:p>
        </p:txBody>
      </p:sp>
      <p:sp>
        <p:nvSpPr>
          <p:cNvPr id="5" name="Content Placeholder 4">
            <a:extLst>
              <a:ext uri="{FF2B5EF4-FFF2-40B4-BE49-F238E27FC236}">
                <a16:creationId xmlns:a16="http://schemas.microsoft.com/office/drawing/2014/main" id="{530C5E04-48DE-DC16-51EC-57E2171DE348}"/>
              </a:ext>
            </a:extLst>
          </p:cNvPr>
          <p:cNvSpPr>
            <a:spLocks noGrp="1"/>
          </p:cNvSpPr>
          <p:nvPr>
            <p:ph idx="1"/>
          </p:nvPr>
        </p:nvSpPr>
        <p:spPr/>
        <p:txBody>
          <a:bodyPr/>
          <a:lstStyle/>
          <a:p>
            <a:r>
              <a:rPr lang="en-GB" dirty="0"/>
              <a:t>Stakeholders applauded the programme’s approach of working at multiple social levels targeting multiple target groups. </a:t>
            </a:r>
          </a:p>
          <a:p>
            <a:r>
              <a:rPr lang="en-GB" dirty="0"/>
              <a:t>The development of networks and movements reveal evidence of positive shifts in attitudes around FGM/C in communities.</a:t>
            </a:r>
          </a:p>
          <a:p>
            <a:r>
              <a:rPr lang="en-GB" dirty="0"/>
              <a:t>Specifically, many communities are now viewing FGM/C as a form of violence with adverse effects on health and wellbeing, seeing it as a driver of school dropouts, a violation of human rights, and against religious teachings. </a:t>
            </a:r>
          </a:p>
          <a:p>
            <a:r>
              <a:rPr lang="en-GB" dirty="0"/>
              <a:t>Community interventions are reportedly helping reduce stigma towards uncut girls and women.  </a:t>
            </a:r>
          </a:p>
          <a:p>
            <a:r>
              <a:rPr lang="en-GB" dirty="0"/>
              <a:t>‘Champions’, often survivors, are now leading community forums, with some acting as ‘watchers’, to whom girls and community members can report cases of FGM/C. </a:t>
            </a:r>
          </a:p>
          <a:p>
            <a:endParaRPr lang="en-GB" dirty="0"/>
          </a:p>
        </p:txBody>
      </p:sp>
      <p:pic>
        <p:nvPicPr>
          <p:cNvPr id="3" name="Picture 8">
            <a:extLst>
              <a:ext uri="{FF2B5EF4-FFF2-40B4-BE49-F238E27FC236}">
                <a16:creationId xmlns:a16="http://schemas.microsoft.com/office/drawing/2014/main" id="{E5508303-5880-5E67-ADD3-1E13B294B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409" y="6297633"/>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88;p1">
            <a:extLst>
              <a:ext uri="{FF2B5EF4-FFF2-40B4-BE49-F238E27FC236}">
                <a16:creationId xmlns:a16="http://schemas.microsoft.com/office/drawing/2014/main" id="{50B9AFC6-D228-DDCD-F122-98776DD8A80A}"/>
              </a:ext>
            </a:extLst>
          </p:cNvPr>
          <p:cNvPicPr/>
          <p:nvPr/>
        </p:nvPicPr>
        <p:blipFill rotWithShape="1">
          <a:blip r:embed="rId4">
            <a:alphaModFix/>
          </a:blip>
          <a:srcRect/>
          <a:stretch/>
        </p:blipFill>
        <p:spPr>
          <a:xfrm>
            <a:off x="4527022" y="6167474"/>
            <a:ext cx="1889821" cy="577848"/>
          </a:xfrm>
          <a:prstGeom prst="rect">
            <a:avLst/>
          </a:prstGeom>
          <a:noFill/>
          <a:ln>
            <a:noFill/>
          </a:ln>
        </p:spPr>
      </p:pic>
    </p:spTree>
    <p:extLst>
      <p:ext uri="{BB962C8B-B14F-4D97-AF65-F5344CB8AC3E}">
        <p14:creationId xmlns:p14="http://schemas.microsoft.com/office/powerpoint/2010/main" val="366438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7994-5D8C-4399-8D0E-FF1AA214EFAD}"/>
              </a:ext>
            </a:extLst>
          </p:cNvPr>
          <p:cNvSpPr>
            <a:spLocks noGrp="1"/>
          </p:cNvSpPr>
          <p:nvPr>
            <p:ph type="title"/>
          </p:nvPr>
        </p:nvSpPr>
        <p:spPr/>
        <p:txBody>
          <a:bodyPr/>
          <a:lstStyle/>
          <a:p>
            <a:r>
              <a:rPr lang="en-GB" dirty="0"/>
              <a:t>Evaluating the GCF- Outputs</a:t>
            </a:r>
          </a:p>
        </p:txBody>
      </p:sp>
      <p:sp>
        <p:nvSpPr>
          <p:cNvPr id="3" name="Content Placeholder 2">
            <a:extLst>
              <a:ext uri="{FF2B5EF4-FFF2-40B4-BE49-F238E27FC236}">
                <a16:creationId xmlns:a16="http://schemas.microsoft.com/office/drawing/2014/main" id="{7C2F0A89-113B-4535-8CDE-BF2329AE3427}"/>
              </a:ext>
            </a:extLst>
          </p:cNvPr>
          <p:cNvSpPr>
            <a:spLocks noGrp="1"/>
          </p:cNvSpPr>
          <p:nvPr>
            <p:ph idx="1"/>
          </p:nvPr>
        </p:nvSpPr>
        <p:spPr/>
        <p:txBody>
          <a:bodyPr/>
          <a:lstStyle/>
          <a:p>
            <a:r>
              <a:rPr lang="en-GB" kern="0" dirty="0">
                <a:solidFill>
                  <a:srgbClr val="000000"/>
                </a:solidFill>
                <a:ea typeface="Times New Roman" panose="02020603050405020304" pitchFamily="18" charset="0"/>
                <a:cs typeface="Times New Roman" panose="02020603050405020304" pitchFamily="18" charset="0"/>
              </a:rPr>
              <a:t>Sensitive topic- </a:t>
            </a:r>
            <a:r>
              <a:rPr lang="en-GB" kern="0" dirty="0">
                <a:solidFill>
                  <a:srgbClr val="000000"/>
                </a:solidFill>
                <a:effectLst/>
                <a:ea typeface="Times New Roman" panose="02020603050405020304" pitchFamily="18" charset="0"/>
              </a:rPr>
              <a:t> working with organizations </a:t>
            </a:r>
            <a:r>
              <a:rPr lang="en-GB" kern="0" dirty="0">
                <a:solidFill>
                  <a:srgbClr val="000000"/>
                </a:solidFill>
                <a:ea typeface="Times New Roman" panose="02020603050405020304" pitchFamily="18" charset="0"/>
              </a:rPr>
              <a:t>that</a:t>
            </a:r>
            <a:r>
              <a:rPr lang="en-GB" kern="0" dirty="0">
                <a:solidFill>
                  <a:srgbClr val="000000"/>
                </a:solidFill>
                <a:effectLst/>
                <a:ea typeface="Times New Roman" panose="02020603050405020304" pitchFamily="18" charset="0"/>
              </a:rPr>
              <a:t> have community relationships creates an enabling environment with organizational staff, which include counsellors, social workers, teachers etc</a:t>
            </a:r>
            <a:endParaRPr lang="en-GB" kern="0" dirty="0">
              <a:solidFill>
                <a:srgbClr val="000000"/>
              </a:solidFill>
              <a:effectLst/>
              <a:ea typeface="Times New Roman" panose="02020603050405020304" pitchFamily="18" charset="0"/>
              <a:cs typeface="Times New Roman" panose="02020603050405020304" pitchFamily="18" charset="0"/>
            </a:endParaRPr>
          </a:p>
          <a:p>
            <a:r>
              <a:rPr lang="en-GB" kern="0" dirty="0">
                <a:solidFill>
                  <a:srgbClr val="000000"/>
                </a:solidFill>
                <a:effectLst/>
                <a:ea typeface="Times New Roman" panose="02020603050405020304" pitchFamily="18" charset="0"/>
                <a:cs typeface="Times New Roman" panose="02020603050405020304" pitchFamily="18" charset="0"/>
              </a:rPr>
              <a:t>Main challenge is difficulty of gathering evidence that's rigorous enough to evidence the success of </a:t>
            </a:r>
            <a:r>
              <a:rPr lang="en-GB" kern="0" dirty="0">
                <a:solidFill>
                  <a:srgbClr val="000000"/>
                </a:solidFill>
                <a:ea typeface="Times New Roman" panose="02020603050405020304" pitchFamily="18" charset="0"/>
                <a:cs typeface="Times New Roman" panose="02020603050405020304" pitchFamily="18" charset="0"/>
              </a:rPr>
              <a:t>the GCF</a:t>
            </a:r>
          </a:p>
          <a:p>
            <a:r>
              <a:rPr lang="en-GB" sz="2400" kern="0" dirty="0">
                <a:solidFill>
                  <a:srgbClr val="000000"/>
                </a:solidFill>
                <a:ea typeface="Times New Roman" panose="02020603050405020304" pitchFamily="18" charset="0"/>
              </a:rPr>
              <a:t>T</a:t>
            </a:r>
            <a:r>
              <a:rPr lang="en-GB" sz="2400" kern="0" dirty="0">
                <a:solidFill>
                  <a:srgbClr val="000000"/>
                </a:solidFill>
                <a:effectLst/>
                <a:ea typeface="Times New Roman" panose="02020603050405020304" pitchFamily="18" charset="0"/>
              </a:rPr>
              <a:t>he </a:t>
            </a:r>
            <a:r>
              <a:rPr lang="en-GB" kern="0" dirty="0">
                <a:solidFill>
                  <a:srgbClr val="000000"/>
                </a:solidFill>
                <a:ea typeface="Times New Roman" panose="02020603050405020304" pitchFamily="18" charset="0"/>
              </a:rPr>
              <a:t>GCF</a:t>
            </a:r>
            <a:r>
              <a:rPr lang="en-GB" sz="2400" kern="0" dirty="0">
                <a:solidFill>
                  <a:srgbClr val="000000"/>
                </a:solidFill>
                <a:effectLst/>
                <a:ea typeface="Times New Roman" panose="02020603050405020304" pitchFamily="18" charset="0"/>
              </a:rPr>
              <a:t> promotes messaging around bodily autonomy and empowerment and the impact that </a:t>
            </a:r>
            <a:r>
              <a:rPr lang="en-GB" kern="0" dirty="0">
                <a:solidFill>
                  <a:srgbClr val="000000"/>
                </a:solidFill>
                <a:ea typeface="Times New Roman" panose="02020603050405020304" pitchFamily="18" charset="0"/>
              </a:rPr>
              <a:t>it</a:t>
            </a:r>
            <a:r>
              <a:rPr lang="en-GB" sz="2400" kern="0" dirty="0">
                <a:solidFill>
                  <a:srgbClr val="000000"/>
                </a:solidFill>
                <a:effectLst/>
                <a:ea typeface="Times New Roman" panose="02020603050405020304" pitchFamily="18" charset="0"/>
              </a:rPr>
              <a:t> has on girls and their levels of agenc</a:t>
            </a:r>
            <a:r>
              <a:rPr lang="en-GB" kern="0" dirty="0">
                <a:solidFill>
                  <a:srgbClr val="000000"/>
                </a:solidFill>
                <a:ea typeface="Times New Roman" panose="02020603050405020304" pitchFamily="18" charset="0"/>
              </a:rPr>
              <a:t>y</a:t>
            </a:r>
            <a:r>
              <a:rPr lang="en-GB" sz="2400" kern="0" dirty="0">
                <a:solidFill>
                  <a:srgbClr val="000000"/>
                </a:solidFill>
                <a:effectLst/>
                <a:ea typeface="Times New Roman" panose="02020603050405020304" pitchFamily="18" charset="0"/>
              </a:rPr>
              <a:t> and their ability to negotiate and influence decisions that affect them</a:t>
            </a:r>
          </a:p>
          <a:p>
            <a:r>
              <a:rPr lang="en-GB" kern="0" dirty="0">
                <a:solidFill>
                  <a:srgbClr val="000000"/>
                </a:solidFill>
                <a:ea typeface="Times New Roman" panose="02020603050405020304" pitchFamily="18" charset="0"/>
              </a:rPr>
              <a:t>E</a:t>
            </a:r>
            <a:r>
              <a:rPr lang="en-GB" sz="2400" kern="0" dirty="0">
                <a:solidFill>
                  <a:srgbClr val="000000"/>
                </a:solidFill>
                <a:effectLst/>
                <a:ea typeface="Times New Roman" panose="02020603050405020304" pitchFamily="18" charset="0"/>
              </a:rPr>
              <a:t>videncing that it</a:t>
            </a:r>
            <a:r>
              <a:rPr lang="en-GB" kern="0" dirty="0">
                <a:solidFill>
                  <a:srgbClr val="000000"/>
                </a:solidFill>
                <a:ea typeface="Times New Roman" panose="02020603050405020304" pitchFamily="18" charset="0"/>
              </a:rPr>
              <a:t> has</a:t>
            </a:r>
            <a:r>
              <a:rPr lang="en-GB" sz="2400" kern="0" dirty="0">
                <a:solidFill>
                  <a:srgbClr val="000000"/>
                </a:solidFill>
                <a:effectLst/>
                <a:ea typeface="Times New Roman" panose="02020603050405020304" pitchFamily="18" charset="0"/>
              </a:rPr>
              <a:t> happened is difficult</a:t>
            </a:r>
            <a:endParaRPr lang="en-GB" kern="100" dirty="0">
              <a:effectLst/>
              <a:ea typeface="Aptos" panose="020B0004020202020204" pitchFamily="34" charset="0"/>
              <a:cs typeface="Times New Roman" panose="02020603050405020304" pitchFamily="18" charset="0"/>
            </a:endParaRPr>
          </a:p>
          <a:p>
            <a:r>
              <a:rPr lang="en-GB" kern="0" dirty="0">
                <a:solidFill>
                  <a:srgbClr val="000000"/>
                </a:solidFill>
                <a:ea typeface="Times New Roman" panose="02020603050405020304" pitchFamily="18" charset="0"/>
              </a:rPr>
              <a:t>T</a:t>
            </a:r>
            <a:r>
              <a:rPr lang="en-GB" kern="0" dirty="0">
                <a:solidFill>
                  <a:srgbClr val="000000"/>
                </a:solidFill>
                <a:effectLst/>
                <a:ea typeface="Times New Roman" panose="02020603050405020304" pitchFamily="18" charset="0"/>
              </a:rPr>
              <a:t>ensions between the programme having to evidenc</a:t>
            </a:r>
            <a:r>
              <a:rPr lang="en-GB" kern="0" dirty="0">
                <a:solidFill>
                  <a:srgbClr val="000000"/>
                </a:solidFill>
                <a:ea typeface="Times New Roman" panose="02020603050405020304" pitchFamily="18" charset="0"/>
              </a:rPr>
              <a:t>e</a:t>
            </a:r>
            <a:r>
              <a:rPr lang="en-GB" kern="0" dirty="0">
                <a:solidFill>
                  <a:srgbClr val="000000"/>
                </a:solidFill>
                <a:effectLst/>
                <a:ea typeface="Times New Roman" panose="02020603050405020304" pitchFamily="18" charset="0"/>
              </a:rPr>
              <a:t> that the </a:t>
            </a:r>
            <a:r>
              <a:rPr lang="en-GB" kern="0" dirty="0">
                <a:solidFill>
                  <a:srgbClr val="000000"/>
                </a:solidFill>
                <a:ea typeface="Times New Roman" panose="02020603050405020304" pitchFamily="18" charset="0"/>
              </a:rPr>
              <a:t>GCF</a:t>
            </a:r>
            <a:r>
              <a:rPr lang="en-GB" kern="0" dirty="0">
                <a:solidFill>
                  <a:srgbClr val="000000"/>
                </a:solidFill>
                <a:effectLst/>
                <a:ea typeface="Times New Roman" panose="02020603050405020304" pitchFamily="18" charset="0"/>
              </a:rPr>
              <a:t> is working versus what the data allows us to say</a:t>
            </a:r>
            <a:endParaRPr lang="en-GB" dirty="0"/>
          </a:p>
          <a:p>
            <a:endParaRPr lang="en-GB" dirty="0"/>
          </a:p>
        </p:txBody>
      </p:sp>
      <p:pic>
        <p:nvPicPr>
          <p:cNvPr id="4" name="Picture 8">
            <a:extLst>
              <a:ext uri="{FF2B5EF4-FFF2-40B4-BE49-F238E27FC236}">
                <a16:creationId xmlns:a16="http://schemas.microsoft.com/office/drawing/2014/main" id="{D82E9441-0BE7-6341-DEF3-25FF5A80E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399" y="6145415"/>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8;p1">
            <a:extLst>
              <a:ext uri="{FF2B5EF4-FFF2-40B4-BE49-F238E27FC236}">
                <a16:creationId xmlns:a16="http://schemas.microsoft.com/office/drawing/2014/main" id="{9A0F94D8-0738-23CC-9D6B-042EAED634CB}"/>
              </a:ext>
            </a:extLst>
          </p:cNvPr>
          <p:cNvPicPr/>
          <p:nvPr/>
        </p:nvPicPr>
        <p:blipFill rotWithShape="1">
          <a:blip r:embed="rId4">
            <a:alphaModFix/>
          </a:blip>
          <a:srcRect/>
          <a:stretch/>
        </p:blipFill>
        <p:spPr>
          <a:xfrm>
            <a:off x="4318474" y="6297633"/>
            <a:ext cx="1889821" cy="577848"/>
          </a:xfrm>
          <a:prstGeom prst="rect">
            <a:avLst/>
          </a:prstGeom>
          <a:noFill/>
          <a:ln>
            <a:noFill/>
          </a:ln>
        </p:spPr>
      </p:pic>
    </p:spTree>
    <p:extLst>
      <p:ext uri="{BB962C8B-B14F-4D97-AF65-F5344CB8AC3E}">
        <p14:creationId xmlns:p14="http://schemas.microsoft.com/office/powerpoint/2010/main" val="3125524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C682-64A2-49A3-B139-2442213BFDDE}"/>
              </a:ext>
            </a:extLst>
          </p:cNvPr>
          <p:cNvSpPr>
            <a:spLocks noGrp="1"/>
          </p:cNvSpPr>
          <p:nvPr>
            <p:ph type="title"/>
          </p:nvPr>
        </p:nvSpPr>
        <p:spPr/>
        <p:txBody>
          <a:bodyPr/>
          <a:lstStyle/>
          <a:p>
            <a:r>
              <a:rPr lang="en-GB" dirty="0"/>
              <a:t>Evaluating the GCF- Outputs</a:t>
            </a:r>
          </a:p>
        </p:txBody>
      </p:sp>
      <p:sp>
        <p:nvSpPr>
          <p:cNvPr id="3" name="Content Placeholder 2">
            <a:extLst>
              <a:ext uri="{FF2B5EF4-FFF2-40B4-BE49-F238E27FC236}">
                <a16:creationId xmlns:a16="http://schemas.microsoft.com/office/drawing/2014/main" id="{0A584707-C66C-4AA1-BE4A-12676F181CB9}"/>
              </a:ext>
            </a:extLst>
          </p:cNvPr>
          <p:cNvSpPr>
            <a:spLocks noGrp="1"/>
          </p:cNvSpPr>
          <p:nvPr>
            <p:ph idx="1"/>
          </p:nvPr>
        </p:nvSpPr>
        <p:spPr/>
        <p:txBody>
          <a:bodyPr/>
          <a:lstStyle/>
          <a:p>
            <a:r>
              <a:rPr lang="en-GB" sz="2400" kern="0" dirty="0">
                <a:solidFill>
                  <a:srgbClr val="000000"/>
                </a:solidFill>
                <a:effectLst/>
                <a:ea typeface="Times New Roman" panose="02020603050405020304" pitchFamily="18" charset="0"/>
              </a:rPr>
              <a:t>Methodological challenges- longitudinal panel r</a:t>
            </a:r>
            <a:r>
              <a:rPr lang="en-GB" kern="0" dirty="0">
                <a:solidFill>
                  <a:srgbClr val="000000"/>
                </a:solidFill>
                <a:ea typeface="Times New Roman" panose="02020603050405020304" pitchFamily="18" charset="0"/>
              </a:rPr>
              <a:t>an</a:t>
            </a:r>
            <a:r>
              <a:rPr lang="en-GB" sz="2400" kern="0" dirty="0">
                <a:solidFill>
                  <a:srgbClr val="000000"/>
                </a:solidFill>
                <a:effectLst/>
                <a:ea typeface="Times New Roman" panose="02020603050405020304" pitchFamily="18" charset="0"/>
              </a:rPr>
              <a:t> for a year</a:t>
            </a:r>
          </a:p>
          <a:p>
            <a:r>
              <a:rPr lang="en-GB" dirty="0"/>
              <a:t>Initial findings demonstrated positive shifts in knowledge, attitudes, and beliefs among school club attendees.</a:t>
            </a:r>
            <a:endParaRPr lang="en-GB" sz="2400" kern="0" dirty="0">
              <a:solidFill>
                <a:srgbClr val="000000"/>
              </a:solidFill>
              <a:effectLst/>
              <a:ea typeface="Times New Roman" panose="02020603050405020304" pitchFamily="18" charset="0"/>
            </a:endParaRPr>
          </a:p>
          <a:p>
            <a:r>
              <a:rPr lang="en-GB" sz="2400" kern="0" dirty="0">
                <a:solidFill>
                  <a:srgbClr val="000000"/>
                </a:solidFill>
                <a:effectLst/>
                <a:ea typeface="Times New Roman" panose="02020603050405020304" pitchFamily="18" charset="0"/>
              </a:rPr>
              <a:t>Change couldn’t be tracked beyond that year</a:t>
            </a:r>
            <a:r>
              <a:rPr lang="en-GB" kern="0" dirty="0">
                <a:solidFill>
                  <a:srgbClr val="000000"/>
                </a:solidFill>
                <a:ea typeface="Times New Roman" panose="02020603050405020304" pitchFamily="18" charset="0"/>
              </a:rPr>
              <a:t>,</a:t>
            </a:r>
            <a:r>
              <a:rPr lang="en-GB" sz="2400" kern="0" dirty="0">
                <a:solidFill>
                  <a:srgbClr val="000000"/>
                </a:solidFill>
                <a:effectLst/>
                <a:ea typeface="Times New Roman" panose="02020603050405020304" pitchFamily="18" charset="0"/>
              </a:rPr>
              <a:t> there's tension with programming in terms of funding</a:t>
            </a:r>
            <a:endParaRPr lang="en-GB" dirty="0"/>
          </a:p>
          <a:p>
            <a:pPr marL="0" indent="0">
              <a:buNone/>
            </a:pPr>
            <a:endParaRPr lang="en-GB" dirty="0"/>
          </a:p>
        </p:txBody>
      </p:sp>
      <p:pic>
        <p:nvPicPr>
          <p:cNvPr id="4" name="Picture 8">
            <a:extLst>
              <a:ext uri="{FF2B5EF4-FFF2-40B4-BE49-F238E27FC236}">
                <a16:creationId xmlns:a16="http://schemas.microsoft.com/office/drawing/2014/main" id="{17336B6E-72AD-D91F-5763-F8EDAC64C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399" y="6145415"/>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8;p1">
            <a:extLst>
              <a:ext uri="{FF2B5EF4-FFF2-40B4-BE49-F238E27FC236}">
                <a16:creationId xmlns:a16="http://schemas.microsoft.com/office/drawing/2014/main" id="{4F9C9E11-9222-518B-FD46-36AA848A2E8E}"/>
              </a:ext>
            </a:extLst>
          </p:cNvPr>
          <p:cNvPicPr/>
          <p:nvPr/>
        </p:nvPicPr>
        <p:blipFill rotWithShape="1">
          <a:blip r:embed="rId3">
            <a:alphaModFix/>
          </a:blip>
          <a:srcRect/>
          <a:stretch/>
        </p:blipFill>
        <p:spPr>
          <a:xfrm>
            <a:off x="4494936" y="6170585"/>
            <a:ext cx="1889821" cy="577848"/>
          </a:xfrm>
          <a:prstGeom prst="rect">
            <a:avLst/>
          </a:prstGeom>
          <a:noFill/>
          <a:ln>
            <a:noFill/>
          </a:ln>
        </p:spPr>
      </p:pic>
    </p:spTree>
    <p:extLst>
      <p:ext uri="{BB962C8B-B14F-4D97-AF65-F5344CB8AC3E}">
        <p14:creationId xmlns:p14="http://schemas.microsoft.com/office/powerpoint/2010/main" val="1744267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0D82-A37F-3F49-16DA-8FDC9E9BE91B}"/>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441BDDD9-4EB5-CB61-36A0-3D961DE61015}"/>
              </a:ext>
            </a:extLst>
          </p:cNvPr>
          <p:cNvSpPr>
            <a:spLocks noGrp="1"/>
          </p:cNvSpPr>
          <p:nvPr>
            <p:ph idx="1"/>
          </p:nvPr>
        </p:nvSpPr>
        <p:spPr/>
        <p:txBody>
          <a:bodyPr/>
          <a:lstStyle/>
          <a:p>
            <a:r>
              <a:rPr lang="en-GB" sz="2400" dirty="0"/>
              <a:t>Girls’ voices, experiences and insights are key to the development of effective, sustainable and scalable programmes. </a:t>
            </a:r>
          </a:p>
          <a:p>
            <a:r>
              <a:rPr lang="en-GB" sz="2400" dirty="0"/>
              <a:t>It is crucially important to trust, listen to, and partner with girls, and ensure they are leading the change to combat FGM/C</a:t>
            </a:r>
            <a:endParaRPr lang="en-GB" dirty="0"/>
          </a:p>
          <a:p>
            <a:r>
              <a:rPr lang="en-GB" dirty="0"/>
              <a:t>Sensitive approaches are needed to achieve this</a:t>
            </a:r>
          </a:p>
        </p:txBody>
      </p:sp>
      <p:pic>
        <p:nvPicPr>
          <p:cNvPr id="4" name="Google Shape;88;p1">
            <a:extLst>
              <a:ext uri="{FF2B5EF4-FFF2-40B4-BE49-F238E27FC236}">
                <a16:creationId xmlns:a16="http://schemas.microsoft.com/office/drawing/2014/main" id="{9A8042BA-0684-E5A7-8204-8B6F7567743C}"/>
              </a:ext>
            </a:extLst>
          </p:cNvPr>
          <p:cNvPicPr/>
          <p:nvPr/>
        </p:nvPicPr>
        <p:blipFill rotWithShape="1">
          <a:blip r:embed="rId2">
            <a:alphaModFix/>
          </a:blip>
          <a:srcRect/>
          <a:stretch/>
        </p:blipFill>
        <p:spPr>
          <a:xfrm>
            <a:off x="4494936" y="6170585"/>
            <a:ext cx="1889821" cy="577848"/>
          </a:xfrm>
          <a:prstGeom prst="rect">
            <a:avLst/>
          </a:prstGeom>
          <a:noFill/>
          <a:ln>
            <a:noFill/>
          </a:ln>
        </p:spPr>
      </p:pic>
      <p:pic>
        <p:nvPicPr>
          <p:cNvPr id="5" name="Picture 8">
            <a:extLst>
              <a:ext uri="{FF2B5EF4-FFF2-40B4-BE49-F238E27FC236}">
                <a16:creationId xmlns:a16="http://schemas.microsoft.com/office/drawing/2014/main" id="{A47552FD-3F07-6D36-C6DF-7C9B4362A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399" y="6145415"/>
            <a:ext cx="3072886" cy="57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47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2ABC-255E-47A5-B7B7-1E437CBA654B}"/>
              </a:ext>
            </a:extLst>
          </p:cNvPr>
          <p:cNvSpPr>
            <a:spLocks noGrp="1"/>
          </p:cNvSpPr>
          <p:nvPr>
            <p:ph type="title"/>
          </p:nvPr>
        </p:nvSpPr>
        <p:spPr/>
        <p:txBody>
          <a:bodyPr/>
          <a:lstStyle/>
          <a:p>
            <a:r>
              <a:rPr lang="en-GB" dirty="0"/>
              <a:t>‘Support to the Africa-led Movement’ to end FGM/C (2021-27)</a:t>
            </a:r>
          </a:p>
        </p:txBody>
      </p:sp>
      <p:sp>
        <p:nvSpPr>
          <p:cNvPr id="5" name="Content Placeholder 4">
            <a:extLst>
              <a:ext uri="{FF2B5EF4-FFF2-40B4-BE49-F238E27FC236}">
                <a16:creationId xmlns:a16="http://schemas.microsoft.com/office/drawing/2014/main" id="{3895F332-C1D0-E7A4-FF19-3DD0D20E0915}"/>
              </a:ext>
            </a:extLst>
          </p:cNvPr>
          <p:cNvSpPr>
            <a:spLocks noGrp="1"/>
          </p:cNvSpPr>
          <p:nvPr>
            <p:ph idx="1"/>
          </p:nvPr>
        </p:nvSpPr>
        <p:spPr/>
        <p:txBody>
          <a:bodyPr/>
          <a:lstStyle/>
          <a:p>
            <a:r>
              <a:rPr lang="en-GB" dirty="0"/>
              <a:t>The Girl Generation- Africa led Movement (TGG-ALM)</a:t>
            </a:r>
          </a:p>
          <a:p>
            <a:r>
              <a:rPr lang="en-GB" dirty="0"/>
              <a:t>Funded by the UK’s Foreign, Commonwealth, Development Office (FCDO). </a:t>
            </a:r>
          </a:p>
          <a:p>
            <a:r>
              <a:rPr lang="en-GB" dirty="0"/>
              <a:t>The programme is implemented by a consortium led by Options with partners </a:t>
            </a:r>
            <a:r>
              <a:rPr lang="en-GB" dirty="0" err="1"/>
              <a:t>Amref</a:t>
            </a:r>
            <a:r>
              <a:rPr lang="en-GB" dirty="0"/>
              <a:t> Health Africa, ActionAid, Orchid Project, Africa Coordination Centre for Abandonment of Female Genital Mutilation (ACCAF) and University of Portsmouth. </a:t>
            </a:r>
          </a:p>
          <a:p>
            <a:r>
              <a:rPr lang="en-GB" dirty="0"/>
              <a:t>Monitoring, Evaluation and Learning technical expertise</a:t>
            </a:r>
          </a:p>
          <a:p>
            <a:endParaRPr lang="en-GB" dirty="0"/>
          </a:p>
        </p:txBody>
      </p:sp>
      <p:pic>
        <p:nvPicPr>
          <p:cNvPr id="3" name="Picture 8">
            <a:extLst>
              <a:ext uri="{FF2B5EF4-FFF2-40B4-BE49-F238E27FC236}">
                <a16:creationId xmlns:a16="http://schemas.microsoft.com/office/drawing/2014/main" id="{25D82556-71AB-BACC-76C6-F24C87C1E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282" y="6297633"/>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88;p1">
            <a:extLst>
              <a:ext uri="{FF2B5EF4-FFF2-40B4-BE49-F238E27FC236}">
                <a16:creationId xmlns:a16="http://schemas.microsoft.com/office/drawing/2014/main" id="{BEAA169E-3BE0-000D-2A8E-AB439AF7FE1D}"/>
              </a:ext>
            </a:extLst>
          </p:cNvPr>
          <p:cNvPicPr/>
          <p:nvPr/>
        </p:nvPicPr>
        <p:blipFill rotWithShape="1">
          <a:blip r:embed="rId4">
            <a:alphaModFix/>
          </a:blip>
          <a:srcRect/>
          <a:stretch/>
        </p:blipFill>
        <p:spPr>
          <a:xfrm>
            <a:off x="4527021" y="6239481"/>
            <a:ext cx="1889821" cy="577848"/>
          </a:xfrm>
          <a:prstGeom prst="rect">
            <a:avLst/>
          </a:prstGeom>
          <a:noFill/>
          <a:ln>
            <a:noFill/>
          </a:ln>
        </p:spPr>
      </p:pic>
    </p:spTree>
    <p:extLst>
      <p:ext uri="{BB962C8B-B14F-4D97-AF65-F5344CB8AC3E}">
        <p14:creationId xmlns:p14="http://schemas.microsoft.com/office/powerpoint/2010/main" val="205688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FF4D-A0AA-4FA9-833C-F23C3E244C75}"/>
              </a:ext>
            </a:extLst>
          </p:cNvPr>
          <p:cNvSpPr>
            <a:spLocks noGrp="1"/>
          </p:cNvSpPr>
          <p:nvPr>
            <p:ph type="title"/>
          </p:nvPr>
        </p:nvSpPr>
        <p:spPr/>
        <p:txBody>
          <a:bodyPr/>
          <a:lstStyle/>
          <a:p>
            <a:r>
              <a:rPr lang="en-GB" dirty="0"/>
              <a:t>‘Support to the Africa-led Movement’ to end FGM/C (2021-27)</a:t>
            </a:r>
          </a:p>
        </p:txBody>
      </p:sp>
      <p:sp>
        <p:nvSpPr>
          <p:cNvPr id="3" name="Content Placeholder 2">
            <a:extLst>
              <a:ext uri="{FF2B5EF4-FFF2-40B4-BE49-F238E27FC236}">
                <a16:creationId xmlns:a16="http://schemas.microsoft.com/office/drawing/2014/main" id="{C328BD2D-8FE9-44F2-9CBC-AE4F24B2F511}"/>
              </a:ext>
            </a:extLst>
          </p:cNvPr>
          <p:cNvSpPr>
            <a:spLocks noGrp="1"/>
          </p:cNvSpPr>
          <p:nvPr>
            <p:ph idx="1"/>
          </p:nvPr>
        </p:nvSpPr>
        <p:spPr/>
        <p:txBody>
          <a:bodyPr/>
          <a:lstStyle/>
          <a:p>
            <a:r>
              <a:rPr lang="en-GB" dirty="0"/>
              <a:t>TGG-ALM (2021-2027) seeks to accelerate positive changes in social attitudes towards ending FGM/C in selected regions of Kenya, Ethiopia, Somaliland and Senegal while strengthening the evidence base for what interventions work (and don’t work).</a:t>
            </a:r>
          </a:p>
          <a:p>
            <a:r>
              <a:rPr lang="en-GB" dirty="0"/>
              <a:t> It builds on a prior UK aid five-year investment from 2013-2018, has a vision of a world where girls and women can exercise their power and rights, have expanded choice and agency, and be free from all forms of violence.  </a:t>
            </a:r>
          </a:p>
          <a:p>
            <a:r>
              <a:rPr lang="en-GB" dirty="0"/>
              <a:t>The intended impact of TGG-ALM is a reduction in FGM/C by 2027 in focal countries</a:t>
            </a:r>
          </a:p>
          <a:p>
            <a:endParaRPr lang="en-GB" dirty="0"/>
          </a:p>
        </p:txBody>
      </p:sp>
      <p:pic>
        <p:nvPicPr>
          <p:cNvPr id="4" name="Picture 8">
            <a:extLst>
              <a:ext uri="{FF2B5EF4-FFF2-40B4-BE49-F238E27FC236}">
                <a16:creationId xmlns:a16="http://schemas.microsoft.com/office/drawing/2014/main" id="{25856B4A-C147-35C2-C7A0-EECA528B8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4325" y="6280152"/>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8;p1">
            <a:extLst>
              <a:ext uri="{FF2B5EF4-FFF2-40B4-BE49-F238E27FC236}">
                <a16:creationId xmlns:a16="http://schemas.microsoft.com/office/drawing/2014/main" id="{7A49347D-D7C9-1D3E-FF63-C40818383616}"/>
              </a:ext>
            </a:extLst>
          </p:cNvPr>
          <p:cNvPicPr/>
          <p:nvPr/>
        </p:nvPicPr>
        <p:blipFill rotWithShape="1">
          <a:blip r:embed="rId3">
            <a:alphaModFix/>
          </a:blip>
          <a:srcRect/>
          <a:stretch/>
        </p:blipFill>
        <p:spPr>
          <a:xfrm>
            <a:off x="4494936" y="6194466"/>
            <a:ext cx="1889821" cy="577848"/>
          </a:xfrm>
          <a:prstGeom prst="rect">
            <a:avLst/>
          </a:prstGeom>
          <a:noFill/>
          <a:ln>
            <a:noFill/>
          </a:ln>
        </p:spPr>
      </p:pic>
    </p:spTree>
    <p:extLst>
      <p:ext uri="{BB962C8B-B14F-4D97-AF65-F5344CB8AC3E}">
        <p14:creationId xmlns:p14="http://schemas.microsoft.com/office/powerpoint/2010/main" val="190962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051E-61C0-4FD1-A167-A47E1A1C7B3A}"/>
              </a:ext>
            </a:extLst>
          </p:cNvPr>
          <p:cNvSpPr>
            <a:spLocks noGrp="1"/>
          </p:cNvSpPr>
          <p:nvPr>
            <p:ph type="title"/>
          </p:nvPr>
        </p:nvSpPr>
        <p:spPr/>
        <p:txBody>
          <a:bodyPr/>
          <a:lstStyle/>
          <a:p>
            <a:r>
              <a:rPr lang="en-GB" dirty="0"/>
              <a:t>Programme hypotheses</a:t>
            </a:r>
          </a:p>
        </p:txBody>
      </p:sp>
      <p:sp>
        <p:nvSpPr>
          <p:cNvPr id="3" name="Content Placeholder 2">
            <a:extLst>
              <a:ext uri="{FF2B5EF4-FFF2-40B4-BE49-F238E27FC236}">
                <a16:creationId xmlns:a16="http://schemas.microsoft.com/office/drawing/2014/main" id="{12D23D25-AB50-4E55-9F2B-38711F195A0A}"/>
              </a:ext>
            </a:extLst>
          </p:cNvPr>
          <p:cNvSpPr>
            <a:spLocks noGrp="1"/>
          </p:cNvSpPr>
          <p:nvPr>
            <p:ph idx="1"/>
          </p:nvPr>
        </p:nvSpPr>
        <p:spPr/>
        <p:txBody>
          <a:bodyPr/>
          <a:lstStyle/>
          <a:p>
            <a:pPr algn="just" rtl="0">
              <a:spcBef>
                <a:spcPts val="0"/>
              </a:spcBef>
              <a:spcAft>
                <a:spcPts val="0"/>
              </a:spcAft>
            </a:pPr>
            <a:r>
              <a:rPr lang="en-GB" sz="2400" b="1" i="0" u="none" strike="noStrike" dirty="0">
                <a:solidFill>
                  <a:srgbClr val="000000"/>
                </a:solidFill>
                <a:effectLst/>
                <a:latin typeface="Calibri" panose="020F0502020204030204" pitchFamily="34" charset="0"/>
              </a:rPr>
              <a:t>Hypothesis 1:</a:t>
            </a:r>
            <a:r>
              <a:rPr lang="en-GB" sz="2400" b="0" i="0" u="none" strike="noStrike" dirty="0">
                <a:solidFill>
                  <a:srgbClr val="000000"/>
                </a:solidFill>
                <a:effectLst/>
                <a:latin typeface="Calibri" panose="020F0502020204030204" pitchFamily="34" charset="0"/>
              </a:rPr>
              <a:t> When gender equality is increased, the incidence of FGM/C (a manifestation of gender inequality) will decrease.</a:t>
            </a:r>
            <a:endParaRPr lang="en-GB" b="0" dirty="0">
              <a:effectLst/>
            </a:endParaRPr>
          </a:p>
          <a:p>
            <a:pPr algn="just" rtl="0">
              <a:spcBef>
                <a:spcPts val="0"/>
              </a:spcBef>
              <a:spcAft>
                <a:spcPts val="0"/>
              </a:spcAft>
            </a:pPr>
            <a:r>
              <a:rPr lang="en-GB" sz="2400" b="1" i="0" u="none" strike="noStrike" dirty="0">
                <a:solidFill>
                  <a:srgbClr val="000000"/>
                </a:solidFill>
                <a:effectLst/>
                <a:latin typeface="Calibri" panose="020F0502020204030204" pitchFamily="34" charset="0"/>
              </a:rPr>
              <a:t>Hypothesis 2:</a:t>
            </a:r>
            <a:r>
              <a:rPr lang="en-GB" sz="2400" b="0" i="0" u="none" strike="noStrike" dirty="0">
                <a:solidFill>
                  <a:srgbClr val="000000"/>
                </a:solidFill>
                <a:effectLst/>
                <a:latin typeface="Calibri" panose="020F0502020204030204" pitchFamily="34" charset="0"/>
              </a:rPr>
              <a:t> A sustained movement to end to FGM/C requires the engagement of actors at multiple levels who contribute towards changes in social attitudes and actions to end the practice.</a:t>
            </a:r>
            <a:endParaRPr lang="en-GB" b="0" dirty="0">
              <a:effectLst/>
            </a:endParaRPr>
          </a:p>
          <a:p>
            <a:pPr algn="just" rtl="0">
              <a:spcBef>
                <a:spcPts val="0"/>
              </a:spcBef>
              <a:spcAft>
                <a:spcPts val="0"/>
              </a:spcAft>
            </a:pPr>
            <a:r>
              <a:rPr lang="en-GB" sz="2400" b="1" i="0" u="none" strike="noStrike" dirty="0">
                <a:solidFill>
                  <a:srgbClr val="000000"/>
                </a:solidFill>
                <a:effectLst/>
                <a:latin typeface="Calibri" panose="020F0502020204030204" pitchFamily="34" charset="0"/>
              </a:rPr>
              <a:t>Hypothesis 3:</a:t>
            </a:r>
            <a:r>
              <a:rPr lang="en-GB" sz="2400" b="0" i="0" u="none" strike="noStrike" dirty="0">
                <a:solidFill>
                  <a:srgbClr val="000000"/>
                </a:solidFill>
                <a:effectLst/>
                <a:latin typeface="Calibri" panose="020F0502020204030204" pitchFamily="34" charset="0"/>
              </a:rPr>
              <a:t> The sustained abandonment of FGM/C will be achieved gradually, with many external variables or directly or indirectly contributing.</a:t>
            </a:r>
            <a:endParaRPr lang="en-GB" b="0" dirty="0">
              <a:effectLst/>
            </a:endParaRPr>
          </a:p>
          <a:p>
            <a:endParaRPr lang="en-GB" dirty="0"/>
          </a:p>
        </p:txBody>
      </p:sp>
      <p:pic>
        <p:nvPicPr>
          <p:cNvPr id="4" name="Picture 8">
            <a:extLst>
              <a:ext uri="{FF2B5EF4-FFF2-40B4-BE49-F238E27FC236}">
                <a16:creationId xmlns:a16="http://schemas.microsoft.com/office/drawing/2014/main" id="{143DB36A-5C4C-BDAF-7A8B-0C1778118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399" y="6280152"/>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8;p1">
            <a:extLst>
              <a:ext uri="{FF2B5EF4-FFF2-40B4-BE49-F238E27FC236}">
                <a16:creationId xmlns:a16="http://schemas.microsoft.com/office/drawing/2014/main" id="{E917F645-2B35-2948-B933-1474B49E9662}"/>
              </a:ext>
            </a:extLst>
          </p:cNvPr>
          <p:cNvPicPr/>
          <p:nvPr/>
        </p:nvPicPr>
        <p:blipFill rotWithShape="1">
          <a:blip r:embed="rId3">
            <a:alphaModFix/>
          </a:blip>
          <a:srcRect/>
          <a:stretch/>
        </p:blipFill>
        <p:spPr>
          <a:xfrm>
            <a:off x="4334515" y="6145415"/>
            <a:ext cx="1889821" cy="577848"/>
          </a:xfrm>
          <a:prstGeom prst="rect">
            <a:avLst/>
          </a:prstGeom>
          <a:noFill/>
          <a:ln>
            <a:noFill/>
          </a:ln>
        </p:spPr>
      </p:pic>
    </p:spTree>
    <p:extLst>
      <p:ext uri="{BB962C8B-B14F-4D97-AF65-F5344CB8AC3E}">
        <p14:creationId xmlns:p14="http://schemas.microsoft.com/office/powerpoint/2010/main" val="199317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01FF-D572-469B-8BF7-404BE2B739A1}"/>
              </a:ext>
            </a:extLst>
          </p:cNvPr>
          <p:cNvSpPr>
            <a:spLocks noGrp="1"/>
          </p:cNvSpPr>
          <p:nvPr>
            <p:ph type="title"/>
          </p:nvPr>
        </p:nvSpPr>
        <p:spPr/>
        <p:txBody>
          <a:bodyPr/>
          <a:lstStyle/>
          <a:p>
            <a:r>
              <a:rPr lang="en-GB" dirty="0"/>
              <a:t>Programme hypotheses</a:t>
            </a:r>
          </a:p>
        </p:txBody>
      </p:sp>
      <p:sp>
        <p:nvSpPr>
          <p:cNvPr id="5" name="Content Placeholder 4">
            <a:extLst>
              <a:ext uri="{FF2B5EF4-FFF2-40B4-BE49-F238E27FC236}">
                <a16:creationId xmlns:a16="http://schemas.microsoft.com/office/drawing/2014/main" id="{DD38351C-F5BA-1703-CD0E-21C4007165AD}"/>
              </a:ext>
            </a:extLst>
          </p:cNvPr>
          <p:cNvSpPr>
            <a:spLocks noGrp="1"/>
          </p:cNvSpPr>
          <p:nvPr>
            <p:ph idx="1"/>
          </p:nvPr>
        </p:nvSpPr>
        <p:spPr/>
        <p:txBody>
          <a:bodyPr/>
          <a:lstStyle/>
          <a:p>
            <a:pPr algn="just" rtl="0">
              <a:spcBef>
                <a:spcPts val="0"/>
              </a:spcBef>
              <a:spcAft>
                <a:spcPts val="0"/>
              </a:spcAft>
            </a:pPr>
            <a:r>
              <a:rPr lang="en-GB" sz="2400" b="1" i="0" u="none" strike="noStrike" dirty="0">
                <a:solidFill>
                  <a:srgbClr val="000000"/>
                </a:solidFill>
                <a:effectLst/>
                <a:latin typeface="Calibri" panose="020F0502020204030204" pitchFamily="34" charset="0"/>
              </a:rPr>
              <a:t>Hypothesis 4: Social diffusion:</a:t>
            </a:r>
            <a:r>
              <a:rPr lang="en-GB" sz="2400" b="0" i="0" u="none" strike="noStrike" dirty="0">
                <a:solidFill>
                  <a:srgbClr val="000000"/>
                </a:solidFill>
                <a:effectLst/>
                <a:latin typeface="Calibri" panose="020F0502020204030204" pitchFamily="34" charset="0"/>
              </a:rPr>
              <a:t> Changes in norms and attitudes relating to FGM/C (catalysed by programme activities) will diffuse to communities unreached directly by the programme, but linked by geographic proximity, kinship, migration or religious beliefs.</a:t>
            </a:r>
            <a:endParaRPr lang="en-GB" b="0" dirty="0">
              <a:effectLst/>
            </a:endParaRPr>
          </a:p>
          <a:p>
            <a:pPr algn="just" rtl="0">
              <a:spcBef>
                <a:spcPts val="0"/>
              </a:spcBef>
              <a:spcAft>
                <a:spcPts val="0"/>
              </a:spcAft>
            </a:pPr>
            <a:r>
              <a:rPr lang="en-GB" sz="2400" b="1" i="0" u="none" strike="noStrike" dirty="0">
                <a:solidFill>
                  <a:srgbClr val="000000"/>
                </a:solidFill>
                <a:effectLst/>
                <a:latin typeface="Calibri" panose="020F0502020204030204" pitchFamily="34" charset="0"/>
              </a:rPr>
              <a:t>Hypothesis 5: Sustained change will happen most effectively when girls and women lead the movement to end FGM/C: </a:t>
            </a:r>
            <a:r>
              <a:rPr lang="en-GB" sz="2400" b="0" i="0" u="none" strike="noStrike" dirty="0">
                <a:solidFill>
                  <a:srgbClr val="000000"/>
                </a:solidFill>
                <a:effectLst/>
                <a:latin typeface="Calibri" panose="020F0502020204030204" pitchFamily="34" charset="0"/>
              </a:rPr>
              <a:t>The empowerment of girls and women, through a girl centred approach [and through other approaches like supporting women’s rights networks and grassroots, women-led groups] will enable them to lead end FGM/C movement and accelerate change towards abandonment. </a:t>
            </a:r>
            <a:endParaRPr lang="en-GB" b="0" dirty="0">
              <a:effectLst/>
            </a:endParaRPr>
          </a:p>
          <a:p>
            <a:r>
              <a:rPr lang="en-GB" sz="2400" b="1" i="0" u="none" strike="noStrike" dirty="0">
                <a:solidFill>
                  <a:srgbClr val="000000"/>
                </a:solidFill>
                <a:effectLst/>
                <a:latin typeface="Calibri" panose="020F0502020204030204" pitchFamily="34" charset="0"/>
              </a:rPr>
              <a:t>Hypothesis 6: Change requires practitioners to have and use the skills, knowledge and tools to identify and respond to girls’ rights</a:t>
            </a:r>
            <a:r>
              <a:rPr lang="en-GB" sz="2400" b="0" i="0" u="none" strike="noStrike" dirty="0">
                <a:solidFill>
                  <a:srgbClr val="000000"/>
                </a:solidFill>
                <a:effectLst/>
                <a:latin typeface="Calibri" panose="020F0502020204030204" pitchFamily="34" charset="0"/>
              </a:rPr>
              <a:t>, needs and aspirations through community dialogues and focused work with boys and girls.</a:t>
            </a:r>
            <a:endParaRPr lang="en-GB" dirty="0"/>
          </a:p>
          <a:p>
            <a:endParaRPr lang="en-GB" dirty="0"/>
          </a:p>
        </p:txBody>
      </p:sp>
      <p:pic>
        <p:nvPicPr>
          <p:cNvPr id="3" name="Picture 8">
            <a:extLst>
              <a:ext uri="{FF2B5EF4-FFF2-40B4-BE49-F238E27FC236}">
                <a16:creationId xmlns:a16="http://schemas.microsoft.com/office/drawing/2014/main" id="{DB39863D-E972-CBC7-7546-7B484711F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399" y="6297633"/>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88;p1">
            <a:extLst>
              <a:ext uri="{FF2B5EF4-FFF2-40B4-BE49-F238E27FC236}">
                <a16:creationId xmlns:a16="http://schemas.microsoft.com/office/drawing/2014/main" id="{5543F234-4EDB-03F8-B479-39FC4EC1470A}"/>
              </a:ext>
            </a:extLst>
          </p:cNvPr>
          <p:cNvPicPr/>
          <p:nvPr/>
        </p:nvPicPr>
        <p:blipFill rotWithShape="1">
          <a:blip r:embed="rId3">
            <a:alphaModFix/>
          </a:blip>
          <a:srcRect/>
          <a:stretch/>
        </p:blipFill>
        <p:spPr>
          <a:xfrm>
            <a:off x="4414726" y="6280152"/>
            <a:ext cx="1889821" cy="577848"/>
          </a:xfrm>
          <a:prstGeom prst="rect">
            <a:avLst/>
          </a:prstGeom>
          <a:noFill/>
          <a:ln>
            <a:noFill/>
          </a:ln>
        </p:spPr>
      </p:pic>
    </p:spTree>
    <p:extLst>
      <p:ext uri="{BB962C8B-B14F-4D97-AF65-F5344CB8AC3E}">
        <p14:creationId xmlns:p14="http://schemas.microsoft.com/office/powerpoint/2010/main" val="320448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E97E-7E67-4B05-A7B1-A2B37FBFD008}"/>
              </a:ext>
            </a:extLst>
          </p:cNvPr>
          <p:cNvSpPr>
            <a:spLocks noGrp="1"/>
          </p:cNvSpPr>
          <p:nvPr>
            <p:ph type="title"/>
          </p:nvPr>
        </p:nvSpPr>
        <p:spPr/>
        <p:txBody>
          <a:bodyPr/>
          <a:lstStyle/>
          <a:p>
            <a:r>
              <a:rPr lang="en-GB" dirty="0"/>
              <a:t>Methodology</a:t>
            </a:r>
          </a:p>
        </p:txBody>
      </p:sp>
      <p:sp>
        <p:nvSpPr>
          <p:cNvPr id="5" name="Content Placeholder 4">
            <a:extLst>
              <a:ext uri="{FF2B5EF4-FFF2-40B4-BE49-F238E27FC236}">
                <a16:creationId xmlns:a16="http://schemas.microsoft.com/office/drawing/2014/main" id="{07F6E69F-477F-6000-C8D0-9173E5DF462A}"/>
              </a:ext>
            </a:extLst>
          </p:cNvPr>
          <p:cNvSpPr>
            <a:spLocks noGrp="1"/>
          </p:cNvSpPr>
          <p:nvPr>
            <p:ph idx="1"/>
          </p:nvPr>
        </p:nvSpPr>
        <p:spPr/>
        <p:txBody>
          <a:bodyPr/>
          <a:lstStyle/>
          <a:p>
            <a:pPr marL="0" indent="0">
              <a:buNone/>
            </a:pPr>
            <a:r>
              <a:rPr lang="en-GB" b="1" dirty="0"/>
              <a:t>Baseline</a:t>
            </a:r>
            <a:endParaRPr lang="en-GB" dirty="0"/>
          </a:p>
          <a:p>
            <a:r>
              <a:rPr lang="en-GB" sz="2400" b="0" i="0" u="none" strike="noStrike" dirty="0">
                <a:solidFill>
                  <a:srgbClr val="000000"/>
                </a:solidFill>
                <a:effectLst/>
              </a:rPr>
              <a:t>sub-national and national PEAs were carried out to provide insights at the individual, household, and community levels and to further provide an understanding of the extent to which the social and gendered norms influence the occurrence and persistence of FGM/C across differentiated population groups. </a:t>
            </a:r>
          </a:p>
          <a:p>
            <a:r>
              <a:rPr lang="en-GB" sz="2400" b="0" i="0" u="none" strike="noStrike" dirty="0">
                <a:solidFill>
                  <a:srgbClr val="000000"/>
                </a:solidFill>
                <a:effectLst/>
              </a:rPr>
              <a:t>Key Informant Interviews with stakeholders in the community</a:t>
            </a:r>
          </a:p>
          <a:p>
            <a:r>
              <a:rPr lang="en-GB" sz="2400" b="0" i="0" u="none" strike="noStrike" dirty="0">
                <a:solidFill>
                  <a:srgbClr val="000000"/>
                </a:solidFill>
                <a:effectLst/>
              </a:rPr>
              <a:t> Focus Group Discussions with community members</a:t>
            </a:r>
          </a:p>
          <a:p>
            <a:r>
              <a:rPr lang="en-GB" sz="2400" b="0" i="0" u="none" strike="noStrike" dirty="0">
                <a:solidFill>
                  <a:srgbClr val="000000"/>
                </a:solidFill>
                <a:effectLst/>
              </a:rPr>
              <a:t> Household surveys  with community members</a:t>
            </a:r>
            <a:endParaRPr lang="en-GB" dirty="0"/>
          </a:p>
          <a:p>
            <a:endParaRPr lang="en-GB" dirty="0"/>
          </a:p>
        </p:txBody>
      </p:sp>
      <p:pic>
        <p:nvPicPr>
          <p:cNvPr id="3" name="Picture 8">
            <a:extLst>
              <a:ext uri="{FF2B5EF4-FFF2-40B4-BE49-F238E27FC236}">
                <a16:creationId xmlns:a16="http://schemas.microsoft.com/office/drawing/2014/main" id="{73462CF3-445E-BACD-83D6-0CE738954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399" y="6280152"/>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88;p1">
            <a:extLst>
              <a:ext uri="{FF2B5EF4-FFF2-40B4-BE49-F238E27FC236}">
                <a16:creationId xmlns:a16="http://schemas.microsoft.com/office/drawing/2014/main" id="{B3769EE2-5C88-E388-A45A-9AA33B9965E4}"/>
              </a:ext>
            </a:extLst>
          </p:cNvPr>
          <p:cNvPicPr/>
          <p:nvPr/>
        </p:nvPicPr>
        <p:blipFill rotWithShape="1">
          <a:blip r:embed="rId4">
            <a:alphaModFix/>
          </a:blip>
          <a:srcRect/>
          <a:stretch/>
        </p:blipFill>
        <p:spPr>
          <a:xfrm>
            <a:off x="4462853" y="6257196"/>
            <a:ext cx="1889821" cy="577848"/>
          </a:xfrm>
          <a:prstGeom prst="rect">
            <a:avLst/>
          </a:prstGeom>
          <a:noFill/>
          <a:ln>
            <a:noFill/>
          </a:ln>
        </p:spPr>
      </p:pic>
    </p:spTree>
    <p:extLst>
      <p:ext uri="{BB962C8B-B14F-4D97-AF65-F5344CB8AC3E}">
        <p14:creationId xmlns:p14="http://schemas.microsoft.com/office/powerpoint/2010/main" val="51343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7A74-4B1E-416B-BBB7-17F986A8F7C5}"/>
              </a:ext>
            </a:extLst>
          </p:cNvPr>
          <p:cNvSpPr>
            <a:spLocks noGrp="1"/>
          </p:cNvSpPr>
          <p:nvPr>
            <p:ph type="title"/>
          </p:nvPr>
        </p:nvSpPr>
        <p:spPr/>
        <p:txBody>
          <a:bodyPr/>
          <a:lstStyle/>
          <a:p>
            <a:r>
              <a:rPr lang="en-GB" dirty="0"/>
              <a:t>Methodology</a:t>
            </a:r>
          </a:p>
        </p:txBody>
      </p:sp>
      <p:sp>
        <p:nvSpPr>
          <p:cNvPr id="5" name="Content Placeholder 4">
            <a:extLst>
              <a:ext uri="{FF2B5EF4-FFF2-40B4-BE49-F238E27FC236}">
                <a16:creationId xmlns:a16="http://schemas.microsoft.com/office/drawing/2014/main" id="{8B4CB24D-35A3-636B-1657-68620008E09C}"/>
              </a:ext>
            </a:extLst>
          </p:cNvPr>
          <p:cNvSpPr>
            <a:spLocks noGrp="1"/>
          </p:cNvSpPr>
          <p:nvPr>
            <p:ph idx="1"/>
          </p:nvPr>
        </p:nvSpPr>
        <p:spPr/>
        <p:txBody>
          <a:bodyPr/>
          <a:lstStyle/>
          <a:p>
            <a:pPr marL="0" indent="0">
              <a:buNone/>
            </a:pPr>
            <a:r>
              <a:rPr lang="en-GB" b="1" dirty="0"/>
              <a:t>Longitudinal Panel</a:t>
            </a:r>
          </a:p>
          <a:p>
            <a:r>
              <a:rPr lang="en-GB" sz="2000" dirty="0">
                <a:solidFill>
                  <a:srgbClr val="000000"/>
                </a:solidFill>
                <a:effectLst/>
                <a:ea typeface="Calibri" panose="020F0502020204030204" pitchFamily="34" charset="0"/>
              </a:rPr>
              <a:t>Community narrator approach, </a:t>
            </a:r>
            <a:r>
              <a:rPr lang="en-GB" sz="2000" kern="1200" dirty="0">
                <a:solidFill>
                  <a:srgbClr val="000000"/>
                </a:solidFill>
                <a:effectLst/>
                <a:ea typeface="Calibri" panose="020F0502020204030204" pitchFamily="34" charset="0"/>
                <a:cs typeface="Times New Roman" panose="02020603050405020304" pitchFamily="18" charset="0"/>
              </a:rPr>
              <a:t>asked with making observations and interpreting everyday social events, noting any shifts in attitudes and patterns pertaining to cultural and gender beliefs within their communities. </a:t>
            </a:r>
            <a:endParaRPr lang="en-GB" sz="2000" kern="100" dirty="0">
              <a:effectLst/>
              <a:ea typeface="Aptos" panose="020B0004020202020204" pitchFamily="34" charset="0"/>
              <a:cs typeface="Times New Roman" panose="02020603050405020304" pitchFamily="18" charset="0"/>
            </a:endParaRPr>
          </a:p>
          <a:p>
            <a:pPr marL="342900" lvl="0" indent="-342900">
              <a:lnSpc>
                <a:spcPct val="90000"/>
              </a:lnSpc>
              <a:spcAft>
                <a:spcPts val="800"/>
              </a:spcAft>
              <a:buFont typeface="Arial" panose="020B0604020202020204" pitchFamily="34" charset="0"/>
              <a:buChar char="•"/>
              <a:tabLst>
                <a:tab pos="457200" algn="l"/>
              </a:tabLst>
            </a:pPr>
            <a:r>
              <a:rPr lang="en-GB" sz="2000" kern="1200" dirty="0">
                <a:solidFill>
                  <a:srgbClr val="000000"/>
                </a:solidFill>
                <a:effectLst/>
                <a:ea typeface="Calibri" panose="020F0502020204030204" pitchFamily="34" charset="0"/>
                <a:cs typeface="Times New Roman" panose="02020603050405020304" pitchFamily="18" charset="0"/>
              </a:rPr>
              <a:t>The narrators were also tasked with engaging in community conversations in order to give insight into the dynamics of social change within their community and the possible underlying causes of those changes.</a:t>
            </a:r>
            <a:endParaRPr lang="en-GB" sz="2000" kern="100" dirty="0">
              <a:effectLst/>
              <a:ea typeface="Aptos" panose="020B0004020202020204" pitchFamily="34" charset="0"/>
              <a:cs typeface="Times New Roman" panose="02020603050405020304" pitchFamily="18" charset="0"/>
            </a:endParaRPr>
          </a:p>
          <a:p>
            <a:pPr marL="342900" lvl="0" indent="-342900">
              <a:lnSpc>
                <a:spcPct val="90000"/>
              </a:lnSpc>
              <a:spcAft>
                <a:spcPts val="800"/>
              </a:spcAft>
              <a:buFont typeface="Arial" panose="020B0604020202020204" pitchFamily="34" charset="0"/>
              <a:buChar char="•"/>
              <a:tabLst>
                <a:tab pos="457200" algn="l"/>
              </a:tabLst>
            </a:pPr>
            <a:r>
              <a:rPr lang="en-GB" sz="2000" kern="1200" dirty="0">
                <a:solidFill>
                  <a:srgbClr val="000000"/>
                </a:solidFill>
                <a:effectLst/>
                <a:ea typeface="Calibri" panose="020F0502020204030204" pitchFamily="34" charset="0"/>
                <a:cs typeface="Times New Roman" panose="02020603050405020304" pitchFamily="18" charset="0"/>
              </a:rPr>
              <a:t> Additionally, narrators were tasked with observing the impact of different actors as potential change agents.</a:t>
            </a:r>
            <a:endParaRPr lang="en-GB" sz="2000" kern="100" dirty="0">
              <a:effectLst/>
              <a:ea typeface="Aptos" panose="020B0004020202020204" pitchFamily="34" charset="0"/>
              <a:cs typeface="Times New Roman" panose="02020603050405020304" pitchFamily="18" charset="0"/>
            </a:endParaRPr>
          </a:p>
          <a:p>
            <a:pPr marL="342900" lvl="0" indent="-342900">
              <a:lnSpc>
                <a:spcPct val="90000"/>
              </a:lnSpc>
              <a:spcAft>
                <a:spcPts val="800"/>
              </a:spcAft>
              <a:buFont typeface="Arial" panose="020B0604020202020204" pitchFamily="34" charset="0"/>
              <a:buChar char="•"/>
              <a:tabLst>
                <a:tab pos="457200" algn="l"/>
              </a:tabLst>
            </a:pPr>
            <a:r>
              <a:rPr lang="en-GB" sz="2000" kern="1200" dirty="0">
                <a:solidFill>
                  <a:srgbClr val="000000"/>
                </a:solidFill>
                <a:effectLst/>
                <a:ea typeface="Calibri" panose="020F0502020204030204" pitchFamily="34" charset="0"/>
                <a:cs typeface="Times New Roman" panose="02020603050405020304" pitchFamily="18" charset="0"/>
              </a:rPr>
              <a:t>Programme sought to understand which stage of change the community narrator’s focus was currently at, which stage of change they transitioned from and the ways in which interventions contributed to the change</a:t>
            </a:r>
            <a:endParaRPr lang="en-GB" sz="2000" kern="100" dirty="0">
              <a:effectLst/>
              <a:ea typeface="Aptos" panose="020B0004020202020204" pitchFamily="34" charset="0"/>
              <a:cs typeface="Times New Roman" panose="02020603050405020304" pitchFamily="18" charset="0"/>
            </a:endParaRPr>
          </a:p>
          <a:p>
            <a:endParaRPr lang="en-GB" dirty="0"/>
          </a:p>
        </p:txBody>
      </p:sp>
      <p:pic>
        <p:nvPicPr>
          <p:cNvPr id="3" name="Picture 8">
            <a:extLst>
              <a:ext uri="{FF2B5EF4-FFF2-40B4-BE49-F238E27FC236}">
                <a16:creationId xmlns:a16="http://schemas.microsoft.com/office/drawing/2014/main" id="{2655E289-FEBA-B04F-8583-CA0F192B4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451" y="6280152"/>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88;p1">
            <a:extLst>
              <a:ext uri="{FF2B5EF4-FFF2-40B4-BE49-F238E27FC236}">
                <a16:creationId xmlns:a16="http://schemas.microsoft.com/office/drawing/2014/main" id="{8B26531F-6F82-939D-C9EB-805F9D7C0DAE}"/>
              </a:ext>
            </a:extLst>
          </p:cNvPr>
          <p:cNvPicPr/>
          <p:nvPr/>
        </p:nvPicPr>
        <p:blipFill rotWithShape="1">
          <a:blip r:embed="rId4">
            <a:alphaModFix/>
          </a:blip>
          <a:srcRect/>
          <a:stretch/>
        </p:blipFill>
        <p:spPr>
          <a:xfrm>
            <a:off x="4398685" y="6199558"/>
            <a:ext cx="1889821" cy="577848"/>
          </a:xfrm>
          <a:prstGeom prst="rect">
            <a:avLst/>
          </a:prstGeom>
          <a:noFill/>
          <a:ln>
            <a:noFill/>
          </a:ln>
        </p:spPr>
      </p:pic>
    </p:spTree>
    <p:extLst>
      <p:ext uri="{BB962C8B-B14F-4D97-AF65-F5344CB8AC3E}">
        <p14:creationId xmlns:p14="http://schemas.microsoft.com/office/powerpoint/2010/main" val="15284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9ED-E0E5-40F3-B68C-C3AD5D5D5B14}"/>
              </a:ext>
            </a:extLst>
          </p:cNvPr>
          <p:cNvSpPr>
            <a:spLocks noGrp="1"/>
          </p:cNvSpPr>
          <p:nvPr>
            <p:ph type="title"/>
          </p:nvPr>
        </p:nvSpPr>
        <p:spPr/>
        <p:txBody>
          <a:bodyPr/>
          <a:lstStyle/>
          <a:p>
            <a:r>
              <a:rPr lang="en-GB" dirty="0"/>
              <a:t>Methodology</a:t>
            </a:r>
          </a:p>
        </p:txBody>
      </p:sp>
      <p:sp>
        <p:nvSpPr>
          <p:cNvPr id="5" name="Content Placeholder 4">
            <a:extLst>
              <a:ext uri="{FF2B5EF4-FFF2-40B4-BE49-F238E27FC236}">
                <a16:creationId xmlns:a16="http://schemas.microsoft.com/office/drawing/2014/main" id="{6792ED1B-5354-557A-C331-01B3AF18055D}"/>
              </a:ext>
            </a:extLst>
          </p:cNvPr>
          <p:cNvSpPr>
            <a:spLocks noGrp="1"/>
          </p:cNvSpPr>
          <p:nvPr>
            <p:ph idx="1"/>
          </p:nvPr>
        </p:nvSpPr>
        <p:spPr/>
        <p:txBody>
          <a:bodyPr/>
          <a:lstStyle/>
          <a:p>
            <a:pPr marL="0" indent="0">
              <a:buNone/>
            </a:pPr>
            <a:r>
              <a:rPr lang="en-GB" b="1" dirty="0"/>
              <a:t>Stories of Change</a:t>
            </a:r>
          </a:p>
          <a:p>
            <a:r>
              <a:rPr lang="en-GB" sz="2400" dirty="0">
                <a:solidFill>
                  <a:srgbClr val="000000"/>
                </a:solidFill>
                <a:effectLst/>
                <a:latin typeface="Calibri" panose="020F0502020204030204" pitchFamily="34" charset="0"/>
                <a:ea typeface="Calibri" panose="020F0502020204030204" pitchFamily="34" charset="0"/>
              </a:rPr>
              <a:t>‘Stories of Change’ were gathered from community members for the purpose of capturing results of the interventions, and to generate learning about how that change happened or if not, what the barriers to change were.</a:t>
            </a:r>
          </a:p>
          <a:p>
            <a:r>
              <a:rPr lang="en-GB" sz="2400" kern="100" dirty="0">
                <a:solidFill>
                  <a:srgbClr val="000000"/>
                </a:solidFill>
                <a:effectLst/>
                <a:latin typeface="Aptos Display" panose="020B0004020202020204" pitchFamily="34" charset="0"/>
                <a:ea typeface="Calibri" panose="020F0502020204030204" pitchFamily="34" charset="0"/>
                <a:cs typeface="Aptos Display" panose="020B0004020202020204" pitchFamily="34" charset="0"/>
              </a:rPr>
              <a:t>Programme partners, community champions and frontline programme staff identified appropriate stories. </a:t>
            </a:r>
          </a:p>
          <a:p>
            <a:r>
              <a:rPr lang="en-GB" sz="2400" kern="100" dirty="0">
                <a:solidFill>
                  <a:srgbClr val="000000"/>
                </a:solidFill>
                <a:effectLst/>
                <a:latin typeface="Aptos Display" panose="020B0004020202020204" pitchFamily="34" charset="0"/>
                <a:ea typeface="Calibri" panose="020F0502020204030204" pitchFamily="34" charset="0"/>
                <a:cs typeface="Aptos Display" panose="020B0004020202020204" pitchFamily="34" charset="0"/>
              </a:rPr>
              <a:t>The sample included young women, boys and men. </a:t>
            </a:r>
          </a:p>
          <a:p>
            <a:r>
              <a:rPr lang="en-GB" sz="2400" kern="100" dirty="0">
                <a:solidFill>
                  <a:srgbClr val="000000"/>
                </a:solidFill>
                <a:effectLst/>
                <a:latin typeface="Aptos Display" panose="020B0004020202020204" pitchFamily="34" charset="0"/>
                <a:ea typeface="Calibri" panose="020F0502020204030204" pitchFamily="34" charset="0"/>
                <a:cs typeface="Aptos Display" panose="020B0004020202020204" pitchFamily="34" charset="0"/>
              </a:rPr>
              <a:t>Where appropriate, community champions were also encouraged to </a:t>
            </a:r>
            <a:r>
              <a:rPr lang="en-GB" kern="100" dirty="0">
                <a:solidFill>
                  <a:srgbClr val="000000"/>
                </a:solidFill>
                <a:latin typeface="Aptos Display" panose="020B0004020202020204" pitchFamily="34" charset="0"/>
                <a:ea typeface="Calibri" panose="020F0502020204030204" pitchFamily="34" charset="0"/>
                <a:cs typeface="Aptos Display" panose="020B0004020202020204" pitchFamily="34" charset="0"/>
              </a:rPr>
              <a:t>tell</a:t>
            </a:r>
            <a:r>
              <a:rPr lang="en-GB" sz="2400" kern="100" dirty="0">
                <a:solidFill>
                  <a:srgbClr val="000000"/>
                </a:solidFill>
                <a:effectLst/>
                <a:latin typeface="Aptos Display" panose="020B0004020202020204" pitchFamily="34" charset="0"/>
                <a:ea typeface="Calibri" panose="020F0502020204030204" pitchFamily="34" charset="0"/>
                <a:cs typeface="Aptos Display" panose="020B0004020202020204" pitchFamily="34" charset="0"/>
              </a:rPr>
              <a:t> their own stories. </a:t>
            </a:r>
            <a:endParaRPr lang="en-GB" dirty="0"/>
          </a:p>
          <a:p>
            <a:endParaRPr lang="en-GB" dirty="0"/>
          </a:p>
        </p:txBody>
      </p:sp>
      <p:pic>
        <p:nvPicPr>
          <p:cNvPr id="3" name="Picture 8">
            <a:extLst>
              <a:ext uri="{FF2B5EF4-FFF2-40B4-BE49-F238E27FC236}">
                <a16:creationId xmlns:a16="http://schemas.microsoft.com/office/drawing/2014/main" id="{916BEBB7-17DB-709B-C20F-15ED487F1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597" y="6280152"/>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88;p1">
            <a:extLst>
              <a:ext uri="{FF2B5EF4-FFF2-40B4-BE49-F238E27FC236}">
                <a16:creationId xmlns:a16="http://schemas.microsoft.com/office/drawing/2014/main" id="{1A51787C-8AD0-1255-869C-AFB08AA1EA6B}"/>
              </a:ext>
            </a:extLst>
          </p:cNvPr>
          <p:cNvPicPr/>
          <p:nvPr/>
        </p:nvPicPr>
        <p:blipFill rotWithShape="1">
          <a:blip r:embed="rId3">
            <a:alphaModFix/>
          </a:blip>
          <a:srcRect/>
          <a:stretch/>
        </p:blipFill>
        <p:spPr>
          <a:xfrm>
            <a:off x="4510979" y="6280152"/>
            <a:ext cx="1889821" cy="577848"/>
          </a:xfrm>
          <a:prstGeom prst="rect">
            <a:avLst/>
          </a:prstGeom>
          <a:noFill/>
          <a:ln>
            <a:noFill/>
          </a:ln>
        </p:spPr>
      </p:pic>
    </p:spTree>
    <p:extLst>
      <p:ext uri="{BB962C8B-B14F-4D97-AF65-F5344CB8AC3E}">
        <p14:creationId xmlns:p14="http://schemas.microsoft.com/office/powerpoint/2010/main" val="14695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4FE4-089F-465A-ABED-B8C800B8FA96}"/>
              </a:ext>
            </a:extLst>
          </p:cNvPr>
          <p:cNvSpPr>
            <a:spLocks noGrp="1"/>
          </p:cNvSpPr>
          <p:nvPr>
            <p:ph type="title"/>
          </p:nvPr>
        </p:nvSpPr>
        <p:spPr/>
        <p:txBody>
          <a:bodyPr/>
          <a:lstStyle/>
          <a:p>
            <a:r>
              <a:rPr lang="en-GB" dirty="0"/>
              <a:t>Programme design</a:t>
            </a:r>
          </a:p>
        </p:txBody>
      </p:sp>
      <p:sp>
        <p:nvSpPr>
          <p:cNvPr id="5" name="Content Placeholder 4">
            <a:extLst>
              <a:ext uri="{FF2B5EF4-FFF2-40B4-BE49-F238E27FC236}">
                <a16:creationId xmlns:a16="http://schemas.microsoft.com/office/drawing/2014/main" id="{BB3B1BE9-E59B-D10C-FF2D-57EFAC1D1B66}"/>
              </a:ext>
            </a:extLst>
          </p:cNvPr>
          <p:cNvSpPr>
            <a:spLocks noGrp="1"/>
          </p:cNvSpPr>
          <p:nvPr>
            <p:ph idx="1"/>
          </p:nvPr>
        </p:nvSpPr>
        <p:spPr/>
        <p:txBody>
          <a:bodyPr/>
          <a:lstStyle/>
          <a:p>
            <a:r>
              <a:rPr lang="en-GB" dirty="0"/>
              <a:t>Programming and policies to tackle FGM/C have been rolled out across multiple countries in recent decades. </a:t>
            </a:r>
          </a:p>
          <a:p>
            <a:r>
              <a:rPr lang="en-GB" dirty="0"/>
              <a:t>Previous approaches have tended to be top-down, resulting in some positive changes at policy (national) level but widely acknowledged to have had limited effect at the individual and community levels, where social norms and acceptance of FGM/C are embedded.</a:t>
            </a:r>
            <a:endParaRPr lang="en-GB" dirty="0">
              <a:highlight>
                <a:srgbClr val="FFFF00"/>
              </a:highlight>
            </a:endParaRPr>
          </a:p>
          <a:p>
            <a:r>
              <a:rPr lang="en-GB" dirty="0"/>
              <a:t>The programme strategy is to co-create, implement, test and adapt interventions to address FGM/C at multiple levels of society in selected locations.</a:t>
            </a:r>
          </a:p>
          <a:p>
            <a:endParaRPr lang="en-GB" dirty="0"/>
          </a:p>
        </p:txBody>
      </p:sp>
      <p:pic>
        <p:nvPicPr>
          <p:cNvPr id="3" name="Picture 8">
            <a:extLst>
              <a:ext uri="{FF2B5EF4-FFF2-40B4-BE49-F238E27FC236}">
                <a16:creationId xmlns:a16="http://schemas.microsoft.com/office/drawing/2014/main" id="{D76BDCB0-87C1-BB7F-A086-6B19D0949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399" y="6145415"/>
            <a:ext cx="3072886" cy="57784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88;p1">
            <a:extLst>
              <a:ext uri="{FF2B5EF4-FFF2-40B4-BE49-F238E27FC236}">
                <a16:creationId xmlns:a16="http://schemas.microsoft.com/office/drawing/2014/main" id="{1B006DB2-5570-0F9F-7CDB-3C6B124DA00F}"/>
              </a:ext>
            </a:extLst>
          </p:cNvPr>
          <p:cNvPicPr/>
          <p:nvPr/>
        </p:nvPicPr>
        <p:blipFill rotWithShape="1">
          <a:blip r:embed="rId3">
            <a:alphaModFix/>
          </a:blip>
          <a:srcRect/>
          <a:stretch/>
        </p:blipFill>
        <p:spPr>
          <a:xfrm>
            <a:off x="4494937" y="6202669"/>
            <a:ext cx="1889821" cy="577848"/>
          </a:xfrm>
          <a:prstGeom prst="rect">
            <a:avLst/>
          </a:prstGeom>
          <a:noFill/>
          <a:ln>
            <a:noFill/>
          </a:ln>
        </p:spPr>
      </p:pic>
    </p:spTree>
    <p:extLst>
      <p:ext uri="{BB962C8B-B14F-4D97-AF65-F5344CB8AC3E}">
        <p14:creationId xmlns:p14="http://schemas.microsoft.com/office/powerpoint/2010/main" val="1672383803"/>
      </p:ext>
    </p:extLst>
  </p:cSld>
  <p:clrMapOvr>
    <a:masterClrMapping/>
  </p:clrMapOvr>
</p:sld>
</file>

<file path=ppt/theme/theme1.xml><?xml version="1.0" encoding="utf-8"?>
<a:theme xmlns:a="http://schemas.openxmlformats.org/drawingml/2006/main" name="UoP master">
  <a:themeElements>
    <a:clrScheme name="UoP Masterbrand">
      <a:dk1>
        <a:srgbClr val="000000"/>
      </a:dk1>
      <a:lt1>
        <a:sysClr val="window" lastClr="FFFFFF"/>
      </a:lt1>
      <a:dk2>
        <a:srgbClr val="621360"/>
      </a:dk2>
      <a:lt2>
        <a:srgbClr val="FFFFFF"/>
      </a:lt2>
      <a:accent1>
        <a:srgbClr val="00A0FF"/>
      </a:accent1>
      <a:accent2>
        <a:srgbClr val="621360"/>
      </a:accent2>
      <a:accent3>
        <a:srgbClr val="D1D1D1"/>
      </a:accent3>
      <a:accent4>
        <a:srgbClr val="621360"/>
      </a:accent4>
      <a:accent5>
        <a:srgbClr val="ABAAAA"/>
      </a:accent5>
      <a:accent6>
        <a:srgbClr val="3C023C"/>
      </a:accent6>
      <a:hlink>
        <a:srgbClr val="00A0FF"/>
      </a:hlink>
      <a:folHlink>
        <a:srgbClr val="0078B4"/>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fontScale="92500"/>
      </a:bodyPr>
      <a:lstStyle>
        <a:defPPr algn="l">
          <a:defRPr dirty="0" smtClean="0"/>
        </a:defPPr>
      </a:lstStyle>
    </a:txDef>
  </a:objectDefaults>
  <a:extraClrSchemeLst/>
  <a:extLst>
    <a:ext uri="{05A4C25C-085E-4340-85A3-A5531E510DB2}">
      <thm15:themeFamily xmlns:thm15="http://schemas.microsoft.com/office/thememl/2012/main" name="University full presentation template June 2018" id="{AE6A5D99-4635-436C-B857-BF2179EE91B3}" vid="{ACAC4A50-CB67-4E8C-AFA8-0A3FDCAB2D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3338</TotalTime>
  <Words>1614</Words>
  <Application>Microsoft Office PowerPoint</Application>
  <PresentationFormat>Widescreen</PresentationFormat>
  <Paragraphs>96</Paragraphs>
  <Slides>18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Aero Bold</vt:lpstr>
      <vt:lpstr>Aptos</vt:lpstr>
      <vt:lpstr>Aptos Display</vt:lpstr>
      <vt:lpstr>Arial</vt:lpstr>
      <vt:lpstr>Calibri</vt:lpstr>
      <vt:lpstr>Calibri bold</vt:lpstr>
      <vt:lpstr>Calibri Light</vt:lpstr>
      <vt:lpstr>Times New Roman</vt:lpstr>
      <vt:lpstr>UoP master</vt:lpstr>
      <vt:lpstr>What is sensitive evaluation: the case of the girl centered framework</vt:lpstr>
      <vt:lpstr>‘Support to the Africa-led Movement’ to end FGM/C (2021-27)</vt:lpstr>
      <vt:lpstr>‘Support to the Africa-led Movement’ to end FGM/C (2021-27)</vt:lpstr>
      <vt:lpstr>Programme hypotheses</vt:lpstr>
      <vt:lpstr>Programme hypotheses</vt:lpstr>
      <vt:lpstr>Methodology</vt:lpstr>
      <vt:lpstr>Methodology</vt:lpstr>
      <vt:lpstr>Methodology</vt:lpstr>
      <vt:lpstr>Programme design</vt:lpstr>
      <vt:lpstr>Programme design</vt:lpstr>
      <vt:lpstr>Interventions- Individual level</vt:lpstr>
      <vt:lpstr>Interventions- Community level</vt:lpstr>
      <vt:lpstr>Interventions- County level</vt:lpstr>
      <vt:lpstr>Interventions- National level</vt:lpstr>
      <vt:lpstr>Evaluation- synergies across the socioecological model </vt:lpstr>
      <vt:lpstr>Evaluating the GCF- Outputs</vt:lpstr>
      <vt:lpstr>Evaluating the GCF- Outputs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of Business and Law</dc:title>
  <dc:creator>James Hand</dc:creator>
  <cp:lastModifiedBy>Patience Mutunami</cp:lastModifiedBy>
  <cp:revision>58</cp:revision>
  <dcterms:created xsi:type="dcterms:W3CDTF">2023-06-06T13:47:24Z</dcterms:created>
  <dcterms:modified xsi:type="dcterms:W3CDTF">2024-11-26T14:13:16Z</dcterms:modified>
</cp:coreProperties>
</file>