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7" r:id="rId3"/>
    <p:sldId id="262" r:id="rId4"/>
    <p:sldId id="260" r:id="rId5"/>
    <p:sldId id="256" r:id="rId6"/>
    <p:sldId id="268" r:id="rId7"/>
    <p:sldId id="261" r:id="rId8"/>
    <p:sldId id="258" r:id="rId9"/>
    <p:sldId id="269" r:id="rId10"/>
    <p:sldId id="259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09485" y="333829"/>
            <a:ext cx="8969829" cy="592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"What </a:t>
            </a:r>
            <a:r>
              <a:rPr lang="en-US" b="1" dirty="0"/>
              <a:t>is</a:t>
            </a:r>
            <a:r>
              <a:rPr lang="en-US" b="1" dirty="0" smtClean="0"/>
              <a:t>?" </a:t>
            </a:r>
          </a:p>
          <a:p>
            <a:pPr algn="ctr"/>
            <a:endParaRPr lang="en-US" sz="1600" dirty="0"/>
          </a:p>
          <a:p>
            <a:pPr algn="ctr"/>
            <a:r>
              <a:rPr lang="en-US" sz="3200" b="1" i="1" dirty="0" smtClean="0"/>
              <a:t>“How To Distinguish Academic </a:t>
            </a:r>
            <a:br>
              <a:rPr lang="en-US" sz="3200" b="1" i="1" dirty="0" smtClean="0"/>
            </a:br>
            <a:r>
              <a:rPr lang="en-US" sz="3200" b="1" i="1" dirty="0" smtClean="0"/>
              <a:t>Inquiry From Journalistic Investigation“</a:t>
            </a:r>
          </a:p>
          <a:p>
            <a:pPr algn="ctr"/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smtClean="0"/>
              <a:t>Exploring </a:t>
            </a:r>
            <a:r>
              <a:rPr lang="en-US" dirty="0"/>
              <a:t>the Key Differences in Purpose, Evidence, and </a:t>
            </a:r>
            <a:r>
              <a:rPr lang="en-US" dirty="0" smtClean="0"/>
              <a:t>Style</a:t>
            </a:r>
          </a:p>
          <a:p>
            <a:pPr algn="ctr"/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smtClean="0"/>
              <a:t>University of Portsmouth</a:t>
            </a:r>
          </a:p>
          <a:p>
            <a:pPr marL="285750" indent="-285750" algn="ctr">
              <a:buFontTx/>
              <a:buChar char="-"/>
            </a:pPr>
            <a:r>
              <a:rPr lang="en-US" dirty="0" smtClean="0"/>
              <a:t>Area Studies</a:t>
            </a:r>
          </a:p>
          <a:p>
            <a:pPr marL="285750" indent="-285750" algn="ctr">
              <a:buFontTx/>
              <a:buChar char="-"/>
            </a:pPr>
            <a:r>
              <a:rPr lang="en-US" dirty="0" smtClean="0"/>
              <a:t>SCTDP</a:t>
            </a:r>
          </a:p>
          <a:p>
            <a:pPr marL="285750" indent="-285750" algn="ctr">
              <a:buFontTx/>
              <a:buChar char="-"/>
            </a:pPr>
            <a:endParaRPr lang="en-US" dirty="0" smtClean="0"/>
          </a:p>
          <a:p>
            <a:pPr marL="285750" indent="-285750" algn="ctr">
              <a:buFontTx/>
              <a:buChar char="-"/>
            </a:pPr>
            <a:r>
              <a:rPr lang="en-US" b="1" dirty="0" err="1" smtClean="0"/>
              <a:t>Rachid</a:t>
            </a:r>
            <a:r>
              <a:rPr lang="en-US" b="1" dirty="0" smtClean="0"/>
              <a:t> </a:t>
            </a:r>
            <a:r>
              <a:rPr lang="en-US" b="1" dirty="0" err="1" smtClean="0"/>
              <a:t>Sekkai</a:t>
            </a:r>
            <a:endParaRPr lang="en-US" b="1" dirty="0" smtClean="0"/>
          </a:p>
          <a:p>
            <a:pPr marL="285750" indent="-285750" algn="ctr">
              <a:buFontTx/>
              <a:buChar char="-"/>
            </a:pPr>
            <a:r>
              <a:rPr lang="en-US" dirty="0" smtClean="0"/>
              <a:t>PhD Candidate</a:t>
            </a:r>
            <a:endParaRPr lang="en-US" dirty="0"/>
          </a:p>
          <a:p>
            <a:pPr marL="285750" indent="-285750" algn="ctr">
              <a:buFontTx/>
              <a:buChar char="-"/>
            </a:pPr>
            <a:endParaRPr lang="en-US" dirty="0" smtClean="0"/>
          </a:p>
          <a:p>
            <a:pPr algn="ctr"/>
            <a:r>
              <a:rPr lang="en-US" dirty="0" smtClean="0"/>
              <a:t>26/11/24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589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057" y="388335"/>
            <a:ext cx="7217665" cy="608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0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2" y="685800"/>
            <a:ext cx="10274074" cy="562791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Answers: </a:t>
            </a:r>
          </a:p>
          <a:p>
            <a:endParaRPr lang="en-US" b="1" dirty="0"/>
          </a:p>
          <a:p>
            <a:r>
              <a:rPr lang="en-US" b="1" dirty="0" smtClean="0"/>
              <a:t>1. How </a:t>
            </a:r>
            <a:r>
              <a:rPr lang="en-US" b="1" dirty="0"/>
              <a:t>do Trump’s foreign policy goals align with realist and liberalist paradigms in international relations theory?</a:t>
            </a:r>
            <a:r>
              <a:rPr lang="en-US" b="1" dirty="0">
                <a:solidFill>
                  <a:schemeClr val="tx1"/>
                </a:solidFill>
              </a:rPr>
              <a:t> (A)</a:t>
            </a:r>
          </a:p>
          <a:p>
            <a:r>
              <a:rPr lang="en-US" b="1" dirty="0" smtClean="0"/>
              <a:t>2. Does </a:t>
            </a:r>
            <a:r>
              <a:rPr lang="en-US" b="1" dirty="0"/>
              <a:t>Trump have a specific timeline to end global wars? </a:t>
            </a:r>
            <a:r>
              <a:rPr lang="en-US" b="1" dirty="0">
                <a:solidFill>
                  <a:schemeClr val="tx1"/>
                </a:solidFill>
              </a:rPr>
              <a:t>(B)</a:t>
            </a:r>
          </a:p>
          <a:p>
            <a:r>
              <a:rPr lang="en-US" b="1" dirty="0" smtClean="0"/>
              <a:t>3. What </a:t>
            </a:r>
            <a:r>
              <a:rPr lang="en-US" b="1" dirty="0"/>
              <a:t>are the structural and systemic barriers to achieving world peace? </a:t>
            </a:r>
            <a:r>
              <a:rPr lang="en-US" b="1" dirty="0">
                <a:solidFill>
                  <a:schemeClr val="tx1"/>
                </a:solidFill>
              </a:rPr>
              <a:t>(A)</a:t>
            </a:r>
          </a:p>
          <a:p>
            <a:r>
              <a:rPr lang="en-US" b="1" dirty="0" smtClean="0"/>
              <a:t>4. What </a:t>
            </a:r>
            <a:r>
              <a:rPr lang="en-US" b="1" dirty="0"/>
              <a:t>steps has Trump taken so far toward ending ongoing conflicts? </a:t>
            </a:r>
            <a:r>
              <a:rPr lang="en-US" b="1" dirty="0">
                <a:solidFill>
                  <a:schemeClr val="tx1"/>
                </a:solidFill>
              </a:rPr>
              <a:t>(B)</a:t>
            </a:r>
          </a:p>
          <a:p>
            <a:r>
              <a:rPr lang="en-US" b="1" dirty="0" smtClean="0"/>
              <a:t>5. How </a:t>
            </a:r>
            <a:r>
              <a:rPr lang="en-US" b="1" dirty="0"/>
              <a:t>have historical precedents of similar political promises fared in achieving global peace? </a:t>
            </a:r>
            <a:r>
              <a:rPr lang="en-US" b="1" dirty="0">
                <a:solidFill>
                  <a:schemeClr val="tx1"/>
                </a:solidFill>
              </a:rPr>
              <a:t>(A)</a:t>
            </a:r>
          </a:p>
          <a:p>
            <a:r>
              <a:rPr lang="en-US" b="1" dirty="0" smtClean="0"/>
              <a:t>6. How </a:t>
            </a:r>
            <a:r>
              <a:rPr lang="en-US" b="1" dirty="0"/>
              <a:t>are international leaders responding to Trump’s peace proposals? </a:t>
            </a:r>
            <a:r>
              <a:rPr lang="en-US" b="1" dirty="0">
                <a:solidFill>
                  <a:schemeClr val="tx1"/>
                </a:solidFill>
              </a:rPr>
              <a:t>(B)</a:t>
            </a:r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24840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1" y="130629"/>
            <a:ext cx="10564359" cy="627017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Why So?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b="1" dirty="0"/>
          </a:p>
          <a:p>
            <a:r>
              <a:rPr lang="en-US" b="1" dirty="0" smtClean="0"/>
              <a:t>1</a:t>
            </a:r>
            <a:r>
              <a:rPr lang="en-US" b="1" dirty="0"/>
              <a:t>.	How do Trump’s foreign policy goals align with realist and liberalist paradigms in international relations theory? (A)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-This </a:t>
            </a:r>
            <a:r>
              <a:rPr lang="en-US" b="1" dirty="0">
                <a:solidFill>
                  <a:schemeClr val="tx1"/>
                </a:solidFill>
              </a:rPr>
              <a:t>question analyzes theories, making it academic.</a:t>
            </a:r>
          </a:p>
          <a:p>
            <a:r>
              <a:rPr lang="en-US" b="1" dirty="0"/>
              <a:t>2.	Does Trump have a specific timeline to end global wars? (B)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-This </a:t>
            </a:r>
            <a:r>
              <a:rPr lang="en-US" b="1" dirty="0">
                <a:solidFill>
                  <a:schemeClr val="tx1"/>
                </a:solidFill>
              </a:rPr>
              <a:t>focuses on a direct, time-sensitive issue, making it journalistic.</a:t>
            </a:r>
          </a:p>
          <a:p>
            <a:r>
              <a:rPr lang="en-US" b="1" dirty="0"/>
              <a:t>3.	What are the structural and systemic barriers to achieving world peace? (A)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-This </a:t>
            </a:r>
            <a:r>
              <a:rPr lang="en-US" b="1" dirty="0">
                <a:solidFill>
                  <a:schemeClr val="tx1"/>
                </a:solidFill>
              </a:rPr>
              <a:t>question seeks broad patterns and deeper insights, fitting academic inquiry.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54219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2" y="685800"/>
            <a:ext cx="10070874" cy="5453743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Why So? </a:t>
            </a:r>
            <a:r>
              <a:rPr lang="en-US" b="1" dirty="0" smtClean="0"/>
              <a:t>(continued)</a:t>
            </a:r>
          </a:p>
          <a:p>
            <a:endParaRPr lang="en-US" b="1" dirty="0"/>
          </a:p>
          <a:p>
            <a:r>
              <a:rPr lang="en-US" b="1" dirty="0" smtClean="0"/>
              <a:t>4</a:t>
            </a:r>
            <a:r>
              <a:rPr lang="en-US" b="1" dirty="0"/>
              <a:t>.	What steps has Trump taken so far toward ending ongoing conflicts? (B)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-This </a:t>
            </a:r>
            <a:r>
              <a:rPr lang="en-US" b="1" dirty="0">
                <a:solidFill>
                  <a:schemeClr val="tx1"/>
                </a:solidFill>
              </a:rPr>
              <a:t>is action-oriented and about immediate events, making it journalistic.</a:t>
            </a:r>
          </a:p>
          <a:p>
            <a:r>
              <a:rPr lang="en-US" b="1" dirty="0"/>
              <a:t>5.	How have historical precedents of similar political promises fared in achieving global peace? (A)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-This </a:t>
            </a:r>
            <a:r>
              <a:rPr lang="en-US" b="1" dirty="0">
                <a:solidFill>
                  <a:schemeClr val="tx1"/>
                </a:solidFill>
              </a:rPr>
              <a:t>past events to draw insights, a hallmark of academic research. examines </a:t>
            </a:r>
          </a:p>
          <a:p>
            <a:r>
              <a:rPr lang="en-US" b="1" dirty="0"/>
              <a:t>6.	How are international leaders responding to Trump’s peace proposals? (B)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-This </a:t>
            </a:r>
            <a:r>
              <a:rPr lang="en-US" b="1" dirty="0">
                <a:solidFill>
                  <a:schemeClr val="tx1"/>
                </a:solidFill>
              </a:rPr>
              <a:t>focuses on current reactions, characteristic of journalism.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118282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2" y="685800"/>
            <a:ext cx="9882188" cy="5453743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 </a:t>
            </a:r>
          </a:p>
          <a:p>
            <a:r>
              <a:rPr lang="en-US" dirty="0">
                <a:solidFill>
                  <a:schemeClr val="tx1"/>
                </a:solidFill>
              </a:rPr>
              <a:t>1.	Booth, W. C., </a:t>
            </a:r>
            <a:r>
              <a:rPr lang="en-US" dirty="0" err="1">
                <a:solidFill>
                  <a:schemeClr val="tx1"/>
                </a:solidFill>
              </a:rPr>
              <a:t>Colomb</a:t>
            </a:r>
            <a:r>
              <a:rPr lang="en-US" dirty="0">
                <a:solidFill>
                  <a:schemeClr val="tx1"/>
                </a:solidFill>
              </a:rPr>
              <a:t>, G. G., &amp; Williams, J. M. (2008). The Craft of Research.</a:t>
            </a:r>
          </a:p>
          <a:p>
            <a:r>
              <a:rPr lang="en-US" dirty="0">
                <a:solidFill>
                  <a:schemeClr val="tx1"/>
                </a:solidFill>
              </a:rPr>
              <a:t>2.	Creswell, J. W., &amp; </a:t>
            </a:r>
            <a:r>
              <a:rPr lang="en-US" dirty="0" err="1">
                <a:solidFill>
                  <a:schemeClr val="tx1"/>
                </a:solidFill>
              </a:rPr>
              <a:t>Poth</a:t>
            </a:r>
            <a:r>
              <a:rPr lang="en-US" dirty="0">
                <a:solidFill>
                  <a:schemeClr val="tx1"/>
                </a:solidFill>
              </a:rPr>
              <a:t>, C. N. (2017). Qualitative Inquiry and Research Design.</a:t>
            </a:r>
          </a:p>
          <a:p>
            <a:r>
              <a:rPr lang="en-US" dirty="0">
                <a:solidFill>
                  <a:schemeClr val="tx1"/>
                </a:solidFill>
              </a:rPr>
              <a:t>3.	Falk, R., &amp; Tilley, V. (2017). Israeli Practices Towards the Palestinian People and the Question of Apartheid.</a:t>
            </a:r>
          </a:p>
          <a:p>
            <a:r>
              <a:rPr lang="en-US" dirty="0">
                <a:solidFill>
                  <a:schemeClr val="tx1"/>
                </a:solidFill>
              </a:rPr>
              <a:t>4.	</a:t>
            </a:r>
            <a:r>
              <a:rPr lang="en-US" dirty="0" err="1">
                <a:solidFill>
                  <a:schemeClr val="tx1"/>
                </a:solidFill>
              </a:rPr>
              <a:t>Galtung</a:t>
            </a:r>
            <a:r>
              <a:rPr lang="en-US" dirty="0">
                <a:solidFill>
                  <a:schemeClr val="tx1"/>
                </a:solidFill>
              </a:rPr>
              <a:t>, J. (1969). “Violence, Peace, and Peace Research.” Journal of Peace Research.</a:t>
            </a:r>
          </a:p>
          <a:p>
            <a:r>
              <a:rPr lang="en-US" dirty="0">
                <a:solidFill>
                  <a:schemeClr val="tx1"/>
                </a:solidFill>
              </a:rPr>
              <a:t>5.	Goldstein, J. S. (2011). Winning the War on War.</a:t>
            </a:r>
          </a:p>
          <a:p>
            <a:r>
              <a:rPr lang="en-US" dirty="0">
                <a:solidFill>
                  <a:schemeClr val="tx1"/>
                </a:solidFill>
              </a:rPr>
              <a:t>6.	Kovach, B., &amp; </a:t>
            </a:r>
            <a:r>
              <a:rPr lang="en-US" dirty="0" err="1">
                <a:solidFill>
                  <a:schemeClr val="tx1"/>
                </a:solidFill>
              </a:rPr>
              <a:t>Rosenstiel</a:t>
            </a:r>
            <a:r>
              <a:rPr lang="en-US" dirty="0">
                <a:solidFill>
                  <a:schemeClr val="tx1"/>
                </a:solidFill>
              </a:rPr>
              <a:t>, T. (2021). The Elements of Journalism.</a:t>
            </a:r>
          </a:p>
          <a:p>
            <a:r>
              <a:rPr lang="en-US" dirty="0">
                <a:solidFill>
                  <a:schemeClr val="tx1"/>
                </a:solidFill>
              </a:rPr>
              <a:t>7.	</a:t>
            </a:r>
            <a:r>
              <a:rPr lang="en-US" dirty="0" err="1">
                <a:solidFill>
                  <a:schemeClr val="tx1"/>
                </a:solidFill>
              </a:rPr>
              <a:t>Mearsheimer</a:t>
            </a:r>
            <a:r>
              <a:rPr lang="en-US" dirty="0">
                <a:solidFill>
                  <a:schemeClr val="tx1"/>
                </a:solidFill>
              </a:rPr>
              <a:t>, J. J. (2001). The Tragedy of Great Power Politics.</a:t>
            </a:r>
          </a:p>
          <a:p>
            <a:r>
              <a:rPr lang="en-US" dirty="0">
                <a:solidFill>
                  <a:schemeClr val="tx1"/>
                </a:solidFill>
              </a:rPr>
              <a:t>8.	Tuchman, G. (1978). Making News: A Study in the Construction of Reality.</a:t>
            </a:r>
          </a:p>
          <a:p>
            <a:r>
              <a:rPr lang="en-US" dirty="0">
                <a:solidFill>
                  <a:schemeClr val="tx1"/>
                </a:solidFill>
              </a:rPr>
              <a:t>9.	Waltz, K. N. (1979). Theory of International Politics.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7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2" y="1117600"/>
            <a:ext cx="8534400" cy="4876799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How to SPOT the Differences?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98837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4498" y="627743"/>
            <a:ext cx="9287102" cy="56569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 err="1" smtClean="0">
                <a:solidFill>
                  <a:schemeClr val="tx1"/>
                </a:solidFill>
              </a:rPr>
              <a:t>Exercice</a:t>
            </a:r>
            <a:r>
              <a:rPr lang="en-US" sz="2600" b="1" dirty="0" smtClean="0">
                <a:solidFill>
                  <a:schemeClr val="tx1"/>
                </a:solidFill>
              </a:rPr>
              <a:t>: Which </a:t>
            </a:r>
            <a:r>
              <a:rPr lang="en-US" sz="2600" b="1" dirty="0">
                <a:solidFill>
                  <a:schemeClr val="tx1"/>
                </a:solidFill>
              </a:rPr>
              <a:t>Question is Academic and Which is Journalistic?</a:t>
            </a:r>
          </a:p>
          <a:p>
            <a:endParaRPr lang="en-US" b="1" dirty="0" smtClean="0"/>
          </a:p>
          <a:p>
            <a:r>
              <a:rPr lang="en-US" b="1" dirty="0" smtClean="0"/>
              <a:t>1</a:t>
            </a:r>
            <a:r>
              <a:rPr lang="en-US" b="1" dirty="0"/>
              <a:t>.	How do Trump’s foreign policy goals align with realist and liberalist paradigms in international relations theory</a:t>
            </a:r>
            <a:r>
              <a:rPr lang="en-US" b="1" dirty="0" smtClean="0"/>
              <a:t>?</a:t>
            </a:r>
            <a:endParaRPr lang="en-US" b="1" dirty="0"/>
          </a:p>
          <a:p>
            <a:r>
              <a:rPr lang="en-US" b="1" dirty="0"/>
              <a:t>2.	Does Trump have a specific timeline to end global wars?</a:t>
            </a:r>
          </a:p>
          <a:p>
            <a:r>
              <a:rPr lang="en-US" b="1" dirty="0"/>
              <a:t>3.	What are the structural and systemic barriers to achieving world peace?</a:t>
            </a:r>
          </a:p>
          <a:p>
            <a:r>
              <a:rPr lang="en-US" b="1" dirty="0"/>
              <a:t>4.	What steps has Trump taken so far toward ending ongoing conflicts?</a:t>
            </a:r>
          </a:p>
          <a:p>
            <a:r>
              <a:rPr lang="en-US" b="1" dirty="0"/>
              <a:t>5.	How have historical precedents of similar political promises fared in achieving global peace?</a:t>
            </a:r>
          </a:p>
          <a:p>
            <a:r>
              <a:rPr lang="en-US" b="1" dirty="0"/>
              <a:t>6.	How are international leaders responding to Trump’s peace proposals?</a:t>
            </a:r>
          </a:p>
          <a:p>
            <a:r>
              <a:rPr lang="en-US" b="1" dirty="0"/>
              <a:t>________________________________________</a:t>
            </a:r>
          </a:p>
          <a:p>
            <a:endParaRPr lang="en-US" b="1" dirty="0"/>
          </a:p>
          <a:p>
            <a:r>
              <a:rPr lang="en-US" b="1" dirty="0">
                <a:solidFill>
                  <a:schemeClr val="tx1"/>
                </a:solidFill>
              </a:rPr>
              <a:t>Please answer A for Academic and B for Journalistic in the chat.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5186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flipH="1">
            <a:off x="362849" y="537029"/>
            <a:ext cx="11437264" cy="57186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What is Academic Inquiry/ Research?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GB" sz="2400" dirty="0" smtClean="0"/>
              <a:t>Booth</a:t>
            </a:r>
            <a:r>
              <a:rPr lang="en-GB" sz="2400" dirty="0"/>
              <a:t>, W. C., </a:t>
            </a:r>
            <a:r>
              <a:rPr lang="en-GB" sz="2400" dirty="0" err="1"/>
              <a:t>Colomb</a:t>
            </a:r>
            <a:r>
              <a:rPr lang="en-GB" sz="2400" dirty="0"/>
              <a:t>, G. G., &amp; Williams, J. M. </a:t>
            </a:r>
            <a:r>
              <a:rPr lang="en-GB" sz="2400" i="1" dirty="0" smtClean="0"/>
              <a:t>The </a:t>
            </a:r>
            <a:r>
              <a:rPr lang="en-GB" sz="2400" i="1" dirty="0"/>
              <a:t>Craft of Research</a:t>
            </a:r>
            <a:r>
              <a:rPr lang="en-GB" sz="2400" dirty="0"/>
              <a:t> (2008</a:t>
            </a:r>
            <a:r>
              <a:rPr lang="en-GB" sz="2400" dirty="0" smtClean="0"/>
              <a:t>)</a:t>
            </a:r>
            <a:endParaRPr lang="en-US" sz="2400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dirty="0"/>
              <a:t>"A process of gathering information from sources to answer a question and thereby help solve a problem</a:t>
            </a:r>
            <a:r>
              <a:rPr lang="en-US" sz="2400" dirty="0" smtClean="0"/>
              <a:t>.“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- Research </a:t>
            </a:r>
            <a:r>
              <a:rPr lang="en-US" sz="2400" b="1" dirty="0"/>
              <a:t>is a deliberate process of gathering and </a:t>
            </a:r>
            <a:r>
              <a:rPr lang="en-US" sz="2400" b="1" dirty="0" err="1" smtClean="0"/>
              <a:t>analysing</a:t>
            </a:r>
            <a:r>
              <a:rPr lang="en-US" sz="2400" b="1" dirty="0" smtClean="0"/>
              <a:t> </a:t>
            </a:r>
            <a:r>
              <a:rPr lang="en-US" sz="2400" b="1" dirty="0"/>
              <a:t>information to answer a specific question and solve a problem, contributing to </a:t>
            </a:r>
            <a:r>
              <a:rPr lang="en-US" sz="2400" b="1" dirty="0" smtClean="0"/>
              <a:t>knowledge.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- It </a:t>
            </a:r>
            <a:r>
              <a:rPr lang="en-US" sz="2400" b="1" dirty="0"/>
              <a:t>involves formulating clear questions, systematically seeking evidence, </a:t>
            </a:r>
            <a:r>
              <a:rPr lang="en-US" sz="2400" b="1" dirty="0" smtClean="0"/>
              <a:t>and </a:t>
            </a:r>
            <a:r>
              <a:rPr lang="en-US" sz="2400" b="1" dirty="0"/>
              <a:t>critically engaging with sources to construct meaningful insights.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99371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97546" cy="607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13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2883"/>
            <a:ext cx="9662160" cy="589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1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1" y="685800"/>
            <a:ext cx="11028818" cy="5831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What is Journalistic Investigation?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Kovach</a:t>
            </a:r>
            <a:r>
              <a:rPr lang="en-US" sz="2400" dirty="0"/>
              <a:t>, B., &amp; </a:t>
            </a:r>
            <a:r>
              <a:rPr lang="en-US" sz="2400" dirty="0" err="1"/>
              <a:t>Rosenstiel</a:t>
            </a:r>
            <a:r>
              <a:rPr lang="en-US" sz="2400" dirty="0"/>
              <a:t>, T. in The Elements of Journalism (2021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"The discipline of verification, committed to providing citizens with the accurate and reliable information they need to function in a free society."</a:t>
            </a:r>
          </a:p>
          <a:p>
            <a:pPr>
              <a:buFontTx/>
              <a:buChar char="-"/>
            </a:pPr>
            <a:r>
              <a:rPr lang="en-US" sz="2400" b="1" dirty="0"/>
              <a:t>E</a:t>
            </a:r>
            <a:r>
              <a:rPr lang="en-US" sz="2400" b="1" dirty="0" smtClean="0"/>
              <a:t>nsuring </a:t>
            </a:r>
            <a:r>
              <a:rPr lang="en-US" sz="2400" b="1" dirty="0"/>
              <a:t>the accuracy of information, maintaining a commitment to truth, </a:t>
            </a:r>
            <a:r>
              <a:rPr lang="en-US" sz="2400" b="1" dirty="0" smtClean="0"/>
              <a:t>and… </a:t>
            </a:r>
          </a:p>
          <a:p>
            <a:pPr>
              <a:buFontTx/>
              <a:buChar char="-"/>
            </a:pPr>
            <a:r>
              <a:rPr lang="en-US" sz="2400" b="1" dirty="0" smtClean="0"/>
              <a:t>Serving </a:t>
            </a:r>
            <a:r>
              <a:rPr lang="en-US" sz="2400" b="1" dirty="0"/>
              <a:t>the public interest by empowering informed decision-making in democratic societies.</a:t>
            </a:r>
          </a:p>
          <a:p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65389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728" y="965200"/>
            <a:ext cx="8926272" cy="589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05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1600"/>
            <a:ext cx="9156700" cy="567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33663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144</TotalTime>
  <Words>317</Words>
  <Application>Microsoft Office PowerPoint</Application>
  <PresentationFormat>Grand écran</PresentationFormat>
  <Paragraphs>76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Century Gothic</vt:lpstr>
      <vt:lpstr>Wingdings 3</vt:lpstr>
      <vt:lpstr>Secteur</vt:lpstr>
      <vt:lpstr>Présentation PowerPoint</vt:lpstr>
      <vt:lpstr>   How to SPOT the Differences?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Compte Microsoft</cp:lastModifiedBy>
  <cp:revision>11</cp:revision>
  <dcterms:created xsi:type="dcterms:W3CDTF">2024-11-26T10:36:38Z</dcterms:created>
  <dcterms:modified xsi:type="dcterms:W3CDTF">2024-11-26T13:00:38Z</dcterms:modified>
</cp:coreProperties>
</file>