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4"/>
  </p:sldMasterIdLst>
  <p:notesMasterIdLst>
    <p:notesMasterId r:id="rId23"/>
  </p:notesMasterIdLst>
  <p:sldIdLst>
    <p:sldId id="256" r:id="rId5"/>
    <p:sldId id="265" r:id="rId6"/>
    <p:sldId id="266" r:id="rId7"/>
    <p:sldId id="271" r:id="rId8"/>
    <p:sldId id="267" r:id="rId9"/>
    <p:sldId id="275" r:id="rId10"/>
    <p:sldId id="276" r:id="rId11"/>
    <p:sldId id="277" r:id="rId12"/>
    <p:sldId id="261" r:id="rId13"/>
    <p:sldId id="269" r:id="rId14"/>
    <p:sldId id="270" r:id="rId15"/>
    <p:sldId id="272" r:id="rId16"/>
    <p:sldId id="263" r:id="rId17"/>
    <p:sldId id="259" r:id="rId18"/>
    <p:sldId id="262" r:id="rId19"/>
    <p:sldId id="274" r:id="rId20"/>
    <p:sldId id="273" r:id="rId21"/>
    <p:sldId id="260"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52E0E-3FA9-496D-BAA2-FA83DA9716C5}" v="2" dt="2024-06-11T12:50:39.353"/>
    <p1510:client id="{469D7E91-F4BB-42DC-8EC2-7D50F64B0DCB}" v="9" dt="2024-06-11T08:33:48.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6279" autoAdjust="0"/>
  </p:normalViewPr>
  <p:slideViewPr>
    <p:cSldViewPr snapToGrid="0">
      <p:cViewPr varScale="1">
        <p:scale>
          <a:sx n="110" d="100"/>
          <a:sy n="110" d="100"/>
        </p:scale>
        <p:origin x="576"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10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6B4C8A-5A5E-4C93-ADA1-6D89C84D6637}" type="datetimeFigureOut">
              <a:rPr lang="en-GB" smtClean="0"/>
              <a:t>11/06/2024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D8C1C59-CC53-49BE-BEEA-516A5D3B170F}" type="slidenum">
              <a:rPr lang="en-GB" smtClean="0"/>
              <a:t>‹#›</a:t>
            </a:fld>
            <a:endParaRPr lang="en-GB"/>
          </a:p>
        </p:txBody>
      </p:sp>
    </p:spTree>
    <p:extLst>
      <p:ext uri="{BB962C8B-B14F-4D97-AF65-F5344CB8AC3E}">
        <p14:creationId xmlns:p14="http://schemas.microsoft.com/office/powerpoint/2010/main" val="1002202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8C1C59-CC53-49BE-BEEA-516A5D3B170F}" type="slidenum">
              <a:rPr lang="en-GB" smtClean="0"/>
              <a:t>1</a:t>
            </a:fld>
            <a:endParaRPr lang="en-GB"/>
          </a:p>
        </p:txBody>
      </p:sp>
    </p:spTree>
    <p:extLst>
      <p:ext uri="{BB962C8B-B14F-4D97-AF65-F5344CB8AC3E}">
        <p14:creationId xmlns:p14="http://schemas.microsoft.com/office/powerpoint/2010/main" val="243897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8C1C59-CC53-49BE-BEEA-516A5D3B170F}" type="slidenum">
              <a:rPr lang="en-GB" smtClean="0"/>
              <a:t>2</a:t>
            </a:fld>
            <a:endParaRPr lang="en-GB"/>
          </a:p>
        </p:txBody>
      </p:sp>
    </p:spTree>
    <p:extLst>
      <p:ext uri="{BB962C8B-B14F-4D97-AF65-F5344CB8AC3E}">
        <p14:creationId xmlns:p14="http://schemas.microsoft.com/office/powerpoint/2010/main" val="55527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Stage 1 online: Intention to claim from the fund. Requires a lot of information, An estimate can be used. UKRI say they will process within 10 days.</a:t>
            </a:r>
          </a:p>
        </p:txBody>
      </p:sp>
      <p:sp>
        <p:nvSpPr>
          <p:cNvPr id="4" name="Slide Number Placeholder 3"/>
          <p:cNvSpPr>
            <a:spLocks noGrp="1"/>
          </p:cNvSpPr>
          <p:nvPr>
            <p:ph type="sldNum" sz="quarter" idx="5"/>
          </p:nvPr>
        </p:nvSpPr>
        <p:spPr/>
        <p:txBody>
          <a:bodyPr/>
          <a:lstStyle/>
          <a:p>
            <a:fld id="{6D8C1C59-CC53-49BE-BEEA-516A5D3B170F}" type="slidenum">
              <a:rPr lang="en-GB" smtClean="0"/>
              <a:t>8</a:t>
            </a:fld>
            <a:endParaRPr lang="en-GB"/>
          </a:p>
        </p:txBody>
      </p:sp>
    </p:spTree>
    <p:extLst>
      <p:ext uri="{BB962C8B-B14F-4D97-AF65-F5344CB8AC3E}">
        <p14:creationId xmlns:p14="http://schemas.microsoft.com/office/powerpoint/2010/main" val="119529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8C1C59-CC53-49BE-BEEA-516A5D3B170F}" type="slidenum">
              <a:rPr lang="en-GB" smtClean="0"/>
              <a:t>13</a:t>
            </a:fld>
            <a:endParaRPr lang="en-GB"/>
          </a:p>
        </p:txBody>
      </p:sp>
    </p:spTree>
    <p:extLst>
      <p:ext uri="{BB962C8B-B14F-4D97-AF65-F5344CB8AC3E}">
        <p14:creationId xmlns:p14="http://schemas.microsoft.com/office/powerpoint/2010/main" val="324588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Pre-print: research articles, reports, etc., before they have been accepted for publication, formal peer review.</a:t>
            </a:r>
          </a:p>
        </p:txBody>
      </p:sp>
      <p:sp>
        <p:nvSpPr>
          <p:cNvPr id="4" name="Slide Number Placeholder 3"/>
          <p:cNvSpPr>
            <a:spLocks noGrp="1"/>
          </p:cNvSpPr>
          <p:nvPr>
            <p:ph type="sldNum" sz="quarter" idx="5"/>
          </p:nvPr>
        </p:nvSpPr>
        <p:spPr/>
        <p:txBody>
          <a:bodyPr/>
          <a:lstStyle/>
          <a:p>
            <a:fld id="{6D8C1C59-CC53-49BE-BEEA-516A5D3B170F}" type="slidenum">
              <a:rPr lang="en-GB" smtClean="0"/>
              <a:t>14</a:t>
            </a:fld>
            <a:endParaRPr lang="en-GB"/>
          </a:p>
        </p:txBody>
      </p:sp>
    </p:spTree>
    <p:extLst>
      <p:ext uri="{BB962C8B-B14F-4D97-AF65-F5344CB8AC3E}">
        <p14:creationId xmlns:p14="http://schemas.microsoft.com/office/powerpoint/2010/main" val="239966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tx2"/>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289773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22126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D59D129-7164-4C8E-B7EB-E6CA502573F6}"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2332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1424135-8F8C-490C-88BB-A7D898F92AD6}"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3822148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1424135-8F8C-490C-88BB-A7D898F92AD6}"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D59D129-7164-4C8E-B7EB-E6CA502573F6}"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246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1424135-8F8C-490C-88BB-A7D898F92AD6}"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2929165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1243506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184233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tx2"/>
          </a:solidFill>
          <a:ln>
            <a:noFill/>
          </a:ln>
        </p:spPr>
      </p:sp>
      <p:sp>
        <p:nvSpPr>
          <p:cNvPr id="6" name="Slide Number Placeholder 5"/>
          <p:cNvSpPr>
            <a:spLocks noGrp="1"/>
          </p:cNvSpPr>
          <p:nvPr>
            <p:ph type="sldNum" sz="quarter" idx="12"/>
          </p:nvPr>
        </p:nvSpPr>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296473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424135-8F8C-490C-88BB-A7D898F92AD6}"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312451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424135-8F8C-490C-88BB-A7D898F92AD6}"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320625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424135-8F8C-490C-88BB-A7D898F92AD6}" type="datetimeFigureOut">
              <a:rPr lang="en-GB" smtClean="0"/>
              <a:t>11/06/2024</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101907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424135-8F8C-490C-88BB-A7D898F92AD6}" type="datetimeFigureOut">
              <a:rPr lang="en-GB" smtClean="0"/>
              <a:t>11/06/2024</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39231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24135-8F8C-490C-88BB-A7D898F92AD6}" type="datetimeFigureOut">
              <a:rPr lang="en-GB" smtClean="0"/>
              <a:t>11/06/2024</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60954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424135-8F8C-490C-88BB-A7D898F92AD6}"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361180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424135-8F8C-490C-88BB-A7D898F92AD6}"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D59D129-7164-4C8E-B7EB-E6CA502573F6}" type="slidenum">
              <a:rPr lang="en-GB" smtClean="0"/>
              <a:t>‹#›</a:t>
            </a:fld>
            <a:endParaRPr lang="en-GB"/>
          </a:p>
        </p:txBody>
      </p:sp>
    </p:spTree>
    <p:extLst>
      <p:ext uri="{BB962C8B-B14F-4D97-AF65-F5344CB8AC3E}">
        <p14:creationId xmlns:p14="http://schemas.microsoft.com/office/powerpoint/2010/main" val="2475145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1424135-8F8C-490C-88BB-A7D898F92AD6}" type="datetimeFigureOut">
              <a:rPr lang="en-GB" smtClean="0"/>
              <a:t>11/06/2024</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D59D129-7164-4C8E-B7EB-E6CA502573F6}" type="slidenum">
              <a:rPr lang="en-GB" smtClean="0"/>
              <a:t>‹#›</a:t>
            </a:fld>
            <a:endParaRPr lang="en-GB"/>
          </a:p>
        </p:txBody>
      </p:sp>
    </p:spTree>
    <p:extLst>
      <p:ext uri="{BB962C8B-B14F-4D97-AF65-F5344CB8AC3E}">
        <p14:creationId xmlns:p14="http://schemas.microsoft.com/office/powerpoint/2010/main" val="28965007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ostdigitalcultures.org/outputs/projects/open-book-futures/" TargetMode="External"/><Relationship Id="rId2" Type="http://schemas.openxmlformats.org/officeDocument/2006/relationships/hyperlink" Target="https://academicebookinvestigation.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figshare.com/articles/figure/Diamond_open_access_venn_diagram_en_SVG_/2159817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oabooks-toolkit.org/lifecycle/3042319-consider-publishing-options/article/4149211-self-publishing-your-open-access-boo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octopus.ac/" TargetMode="External"/><Relationship Id="rId5" Type="http://schemas.openxmlformats.org/officeDocument/2006/relationships/hyperlink" Target="https://www.ssrn.com/index.cfm/en/" TargetMode="External"/><Relationship Id="rId4" Type="http://schemas.openxmlformats.org/officeDocument/2006/relationships/hyperlink" Target="https://osf.io/preprints/socarxiv"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scholarlykitchen.sspnet.org/2023/04/04/guest-post-addressing-paper-mills-and-a-way-forward-for-journal-security/?informz=1&amp;nbd=&amp;nbd_source=informz"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ctopus.ac/"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oabooks-toolkit.org/" TargetMode="External"/><Relationship Id="rId13" Type="http://schemas.openxmlformats.org/officeDocument/2006/relationships/hyperlink" Target="https://doaj.org/" TargetMode="External"/><Relationship Id="rId3" Type="http://schemas.openxmlformats.org/officeDocument/2006/relationships/hyperlink" Target="https://www.piqsels.com/en/search?q=unlock" TargetMode="External"/><Relationship Id="rId7" Type="http://schemas.openxmlformats.org/officeDocument/2006/relationships/hyperlink" Target="https://beta.sherpa.ac.uk/oa-books" TargetMode="External"/><Relationship Id="rId12" Type="http://schemas.openxmlformats.org/officeDocument/2006/relationships/hyperlink" Target="https://www.gesis.org/en/ssoar/home" TargetMode="Externa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hyperlink" Target="https://v2.sherpa.ac.uk/fact/" TargetMode="External"/><Relationship Id="rId11" Type="http://schemas.openxmlformats.org/officeDocument/2006/relationships/hyperlink" Target="https://doabooks.org/en/doab" TargetMode="External"/><Relationship Id="rId5" Type="http://schemas.openxmlformats.org/officeDocument/2006/relationships/hyperlink" Target="https://beta.sherpa.ac.uk/" TargetMode="External"/><Relationship Id="rId10" Type="http://schemas.openxmlformats.org/officeDocument/2006/relationships/hyperlink" Target="https://www.oapen.org/home" TargetMode="External"/><Relationship Id="rId4" Type="http://schemas.openxmlformats.org/officeDocument/2006/relationships/hyperlink" Target="https://thinkchecksubmit.org/" TargetMode="External"/><Relationship Id="rId9" Type="http://schemas.openxmlformats.org/officeDocument/2006/relationships/hyperlink" Target="https://oabooks-toolkit.org/lifecycle/3044370-write-submit-manuscript/article/846429-how-to-choose-a-publisher-for-your-open-access-book" TargetMode="External"/><Relationship Id="rId14" Type="http://schemas.openxmlformats.org/officeDocument/2006/relationships/hyperlink" Target="https://v2.sherpa.ac.uk/opendoar/"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access.sconul.ac.uk/news/libraries-call-on-academic-colleagues-to-help-shift-to-full-open-academic-publishing" TargetMode="External"/><Relationship Id="rId13" Type="http://schemas.openxmlformats.org/officeDocument/2006/relationships/hyperlink" Target="https://www.theguardian.com/science/2023/may/07/too-greedy-mass-walkout-at-global-science-journal-over-unethical-fees" TargetMode="External"/><Relationship Id="rId3" Type="http://schemas.openxmlformats.org/officeDocument/2006/relationships/hyperlink" Target="https://academicebookinvestigation.org/" TargetMode="External"/><Relationship Id="rId7" Type="http://schemas.openxmlformats.org/officeDocument/2006/relationships/hyperlink" Target="https://scholarlykitchen.sspnet.org/2023/04/04/guest-post-addressing-paper-mills-and-a-way-forward-for-journal-security/?informz=1&amp;nbd=&amp;nbd_source=informz" TargetMode="External"/><Relationship Id="rId12" Type="http://schemas.openxmlformats.org/officeDocument/2006/relationships/hyperlink" Target="https://osf.io/preprints/socarxiv" TargetMode="External"/><Relationship Id="rId2" Type="http://schemas.openxmlformats.org/officeDocument/2006/relationships/hyperlink" Target="https://ephemerajournal.org/contribution/alternatives-mainstream-publishing-within-and-beyond-academia" TargetMode="External"/><Relationship Id="rId1" Type="http://schemas.openxmlformats.org/officeDocument/2006/relationships/slideLayout" Target="../slideLayouts/slideLayout2.xml"/><Relationship Id="rId6" Type="http://schemas.openxmlformats.org/officeDocument/2006/relationships/hyperlink" Target="https://www.freedoniagroup.com/simba-information/global-social-sciences-humanities-publishing" TargetMode="External"/><Relationship Id="rId11" Type="http://schemas.openxmlformats.org/officeDocument/2006/relationships/hyperlink" Target="https://unlockingresearch-blog.lib.cam.ac.uk/?p=3361" TargetMode="External"/><Relationship Id="rId5" Type="http://schemas.openxmlformats.org/officeDocument/2006/relationships/hyperlink" Target="https://www.chemistryworld.com/news/sanctioning-of-50-journals-raises-concerns-over-special-issues-in-mega-journals/4017315.article" TargetMode="External"/><Relationship Id="rId15" Type="http://schemas.openxmlformats.org/officeDocument/2006/relationships/hyperlink" Target="https://www.ukri.org/who-we-are/mrc/our-policies-and-standards/research/preprints/" TargetMode="External"/><Relationship Id="rId10" Type="http://schemas.openxmlformats.org/officeDocument/2006/relationships/hyperlink" Target="https://www.whitehouse.gov/ostp/news-updates/2022/08/25/ostp-issues-guidance-to-make-federally-funded-research-freely-available-without-delay/" TargetMode="External"/><Relationship Id="rId4" Type="http://schemas.openxmlformats.org/officeDocument/2006/relationships/hyperlink" Target="https://unibrightonac.sharepoint.com/sites/is/libraries/SitePages/OAFunders.aspx" TargetMode="External"/><Relationship Id="rId9" Type="http://schemas.openxmlformats.org/officeDocument/2006/relationships/hyperlink" Target="https://beta.jisc.ac.uk/innovation/projects/octopus-creating-a-new-primary-research-record-for-science" TargetMode="External"/><Relationship Id="rId14" Type="http://schemas.openxmlformats.org/officeDocument/2006/relationships/hyperlink" Target="https://www.ukri.org/news/ukri-announces-new-open-access-polic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flickr.com/photos/cogdog/486486149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ukri.org/publications/ukri-open-access-polic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creativecommons.org/about/cclicens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freedoniagroup.com/simba-information/global-social-sciences-humanities-publishi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7BFC-D969-D2F8-8A8E-9359C08C7E6A}"/>
              </a:ext>
            </a:extLst>
          </p:cNvPr>
          <p:cNvSpPr>
            <a:spLocks noGrp="1"/>
          </p:cNvSpPr>
          <p:nvPr>
            <p:ph type="ctrTitle"/>
          </p:nvPr>
        </p:nvSpPr>
        <p:spPr/>
        <p:txBody>
          <a:bodyPr/>
          <a:lstStyle/>
          <a:p>
            <a:r>
              <a:rPr lang="en-GB" dirty="0">
                <a:solidFill>
                  <a:schemeClr val="bg1"/>
                </a:solidFill>
                <a:latin typeface="Calibri" panose="020F0502020204030204" pitchFamily="34" charset="0"/>
                <a:cs typeface="Calibri" panose="020F0502020204030204" pitchFamily="34" charset="0"/>
              </a:rPr>
              <a:t>Publishing</a:t>
            </a:r>
            <a:r>
              <a:rPr lang="en-GB" dirty="0">
                <a:solidFill>
                  <a:schemeClr val="bg1"/>
                </a:solidFill>
              </a:rPr>
              <a:t> in Social Sciences</a:t>
            </a:r>
          </a:p>
        </p:txBody>
      </p:sp>
      <p:sp>
        <p:nvSpPr>
          <p:cNvPr id="3" name="Subtitle 2">
            <a:extLst>
              <a:ext uri="{FF2B5EF4-FFF2-40B4-BE49-F238E27FC236}">
                <a16:creationId xmlns:a16="http://schemas.microsoft.com/office/drawing/2014/main" id="{BCBF7402-D073-8D7C-E72D-04AC3518A540}"/>
              </a:ext>
            </a:extLst>
          </p:cNvPr>
          <p:cNvSpPr>
            <a:spLocks noGrp="1"/>
          </p:cNvSpPr>
          <p:nvPr>
            <p:ph type="subTitle" idx="1"/>
          </p:nvPr>
        </p:nvSpPr>
        <p:spPr>
          <a:xfrm>
            <a:off x="2589213" y="4777380"/>
            <a:ext cx="8915399" cy="853400"/>
          </a:xfrm>
        </p:spPr>
        <p:txBody>
          <a:bodyPr/>
          <a:lstStyle/>
          <a:p>
            <a:r>
              <a:rPr lang="en-GB" dirty="0">
                <a:solidFill>
                  <a:schemeClr val="bg1"/>
                </a:solidFill>
              </a:rPr>
              <a:t>South Coast Doctoral Training Partnership (ESRC) </a:t>
            </a:r>
          </a:p>
          <a:p>
            <a:r>
              <a:rPr lang="en-GB" dirty="0">
                <a:solidFill>
                  <a:schemeClr val="bg1"/>
                </a:solidFill>
              </a:rPr>
              <a:t>Dina Koutsomichali June 2023</a:t>
            </a:r>
          </a:p>
        </p:txBody>
      </p:sp>
    </p:spTree>
    <p:extLst>
      <p:ext uri="{BB962C8B-B14F-4D97-AF65-F5344CB8AC3E}">
        <p14:creationId xmlns:p14="http://schemas.microsoft.com/office/powerpoint/2010/main" val="12241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9D28-8F87-C44E-AB80-A0153B197F57}"/>
              </a:ext>
            </a:extLst>
          </p:cNvPr>
          <p:cNvSpPr>
            <a:spLocks noGrp="1"/>
          </p:cNvSpPr>
          <p:nvPr>
            <p:ph type="title"/>
          </p:nvPr>
        </p:nvSpPr>
        <p:spPr>
          <a:xfrm>
            <a:off x="2592926" y="624110"/>
            <a:ext cx="4633466" cy="1280890"/>
          </a:xfrm>
        </p:spPr>
        <p:txBody>
          <a:bodyPr>
            <a:normAutofit/>
          </a:bodyPr>
          <a:lstStyle/>
          <a:p>
            <a:r>
              <a:rPr lang="en-GB"/>
              <a:t>Issues for writers</a:t>
            </a:r>
          </a:p>
        </p:txBody>
      </p:sp>
      <p:sp>
        <p:nvSpPr>
          <p:cNvPr id="3" name="Content Placeholder 2">
            <a:extLst>
              <a:ext uri="{FF2B5EF4-FFF2-40B4-BE49-F238E27FC236}">
                <a16:creationId xmlns:a16="http://schemas.microsoft.com/office/drawing/2014/main" id="{F997E898-7FD0-B515-11F0-12897D28588A}"/>
              </a:ext>
            </a:extLst>
          </p:cNvPr>
          <p:cNvSpPr>
            <a:spLocks noGrp="1"/>
          </p:cNvSpPr>
          <p:nvPr>
            <p:ph idx="1"/>
          </p:nvPr>
        </p:nvSpPr>
        <p:spPr>
          <a:xfrm>
            <a:off x="2592926" y="1573742"/>
            <a:ext cx="4637179" cy="3870755"/>
          </a:xfrm>
        </p:spPr>
        <p:txBody>
          <a:bodyPr>
            <a:normAutofit/>
          </a:bodyPr>
          <a:lstStyle/>
          <a:p>
            <a:pPr>
              <a:buClr>
                <a:srgbClr val="F2AE4F"/>
              </a:buClr>
              <a:buFont typeface="Arial" panose="020B0604020202020204" pitchFamily="34" charset="0"/>
              <a:buChar char="•"/>
            </a:pPr>
            <a:r>
              <a:rPr lang="en-GB" sz="2800" dirty="0"/>
              <a:t>Where to publish</a:t>
            </a:r>
          </a:p>
          <a:p>
            <a:pPr>
              <a:buClr>
                <a:srgbClr val="F2AE4F"/>
              </a:buClr>
              <a:buFont typeface="Arial" panose="020B0604020202020204" pitchFamily="34" charset="0"/>
              <a:buChar char="•"/>
            </a:pPr>
            <a:r>
              <a:rPr lang="en-GB" sz="2800" dirty="0"/>
              <a:t>Funding </a:t>
            </a:r>
          </a:p>
          <a:p>
            <a:pPr>
              <a:buClr>
                <a:srgbClr val="F2AE4F"/>
              </a:buClr>
              <a:buFont typeface="Arial" panose="020B0604020202020204" pitchFamily="34" charset="0"/>
              <a:buChar char="•"/>
            </a:pPr>
            <a:r>
              <a:rPr lang="en-GB" sz="2800" dirty="0"/>
              <a:t>Compliance</a:t>
            </a:r>
          </a:p>
          <a:p>
            <a:pPr>
              <a:buClr>
                <a:srgbClr val="F2AE4F"/>
              </a:buClr>
              <a:buFont typeface="Arial" panose="020B0604020202020204" pitchFamily="34" charset="0"/>
              <a:buChar char="•"/>
            </a:pPr>
            <a:r>
              <a:rPr lang="en-GB" sz="2800" dirty="0"/>
              <a:t>Quality </a:t>
            </a:r>
          </a:p>
          <a:p>
            <a:pPr>
              <a:buClr>
                <a:srgbClr val="F2AE4F"/>
              </a:buClr>
              <a:buFont typeface="Arial" panose="020B0604020202020204" pitchFamily="34" charset="0"/>
              <a:buChar char="•"/>
            </a:pPr>
            <a:r>
              <a:rPr lang="en-GB" sz="2800" dirty="0"/>
              <a:t>Security </a:t>
            </a:r>
          </a:p>
          <a:p>
            <a:pPr marL="0" indent="0">
              <a:buClr>
                <a:srgbClr val="F2AE4F"/>
              </a:buClr>
              <a:buNone/>
            </a:pPr>
            <a:endParaRPr lang="en-GB" dirty="0"/>
          </a:p>
          <a:p>
            <a:pPr>
              <a:buClr>
                <a:srgbClr val="F2AE4F"/>
              </a:buClr>
            </a:pPr>
            <a:endParaRPr lang="en-GB" dirty="0"/>
          </a:p>
        </p:txBody>
      </p:sp>
      <p:pic>
        <p:nvPicPr>
          <p:cNvPr id="5" name="Picture 4" descr="Pen placed on top of a signature line">
            <a:extLst>
              <a:ext uri="{FF2B5EF4-FFF2-40B4-BE49-F238E27FC236}">
                <a16:creationId xmlns:a16="http://schemas.microsoft.com/office/drawing/2014/main" id="{F297B0C0-FBFA-D17A-1B03-40494D0EEAE6}"/>
              </a:ext>
            </a:extLst>
          </p:cNvPr>
          <p:cNvPicPr>
            <a:picLocks noChangeAspect="1"/>
          </p:cNvPicPr>
          <p:nvPr/>
        </p:nvPicPr>
        <p:blipFill rotWithShape="1">
          <a:blip r:embed="rId2"/>
          <a:srcRect l="26244" r="2" b="2"/>
          <a:stretch/>
        </p:blipFill>
        <p:spPr>
          <a:xfrm>
            <a:off x="7226392" y="1618370"/>
            <a:ext cx="4001315" cy="3621260"/>
          </a:xfrm>
          <a:prstGeom prst="rect">
            <a:avLst/>
          </a:prstGeom>
        </p:spPr>
      </p:pic>
    </p:spTree>
    <p:extLst>
      <p:ext uri="{BB962C8B-B14F-4D97-AF65-F5344CB8AC3E}">
        <p14:creationId xmlns:p14="http://schemas.microsoft.com/office/powerpoint/2010/main" val="4009148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E56B-5D69-E222-08F9-2F6AE6A3E289}"/>
              </a:ext>
            </a:extLst>
          </p:cNvPr>
          <p:cNvSpPr>
            <a:spLocks noGrp="1"/>
          </p:cNvSpPr>
          <p:nvPr>
            <p:ph type="title"/>
          </p:nvPr>
        </p:nvSpPr>
        <p:spPr/>
        <p:txBody>
          <a:bodyPr/>
          <a:lstStyle/>
          <a:p>
            <a:r>
              <a:rPr lang="en-GB" dirty="0">
                <a:solidFill>
                  <a:schemeClr val="accent2">
                    <a:lumMod val="50000"/>
                  </a:schemeClr>
                </a:solidFill>
              </a:rPr>
              <a:t>Issues for institutions and readers</a:t>
            </a:r>
          </a:p>
        </p:txBody>
      </p:sp>
      <p:sp>
        <p:nvSpPr>
          <p:cNvPr id="3" name="Content Placeholder 2">
            <a:extLst>
              <a:ext uri="{FF2B5EF4-FFF2-40B4-BE49-F238E27FC236}">
                <a16:creationId xmlns:a16="http://schemas.microsoft.com/office/drawing/2014/main" id="{44D65C41-0E4C-3D4F-2097-F238B6E45923}"/>
              </a:ext>
            </a:extLst>
          </p:cNvPr>
          <p:cNvSpPr>
            <a:spLocks noGrp="1"/>
          </p:cNvSpPr>
          <p:nvPr>
            <p:ph idx="1"/>
          </p:nvPr>
        </p:nvSpPr>
        <p:spPr/>
        <p:txBody>
          <a:bodyPr>
            <a:normAutofit/>
          </a:bodyPr>
          <a:lstStyle/>
          <a:p>
            <a:pPr>
              <a:buFont typeface="Arial" panose="020B0604020202020204" pitchFamily="34" charset="0"/>
              <a:buChar char="•"/>
            </a:pPr>
            <a:r>
              <a:rPr lang="en-GB" sz="2800" dirty="0"/>
              <a:t>Affordability: Double-dipping, cost of subscriptions for journals, cost of purchasing </a:t>
            </a:r>
            <a:r>
              <a:rPr lang="en-GB" sz="2800" dirty="0" err="1"/>
              <a:t>ebooks</a:t>
            </a:r>
            <a:r>
              <a:rPr lang="en-GB" sz="2800" dirty="0"/>
              <a:t> and </a:t>
            </a:r>
            <a:r>
              <a:rPr lang="en-GB" sz="2800" dirty="0" err="1"/>
              <a:t>eTextbooks</a:t>
            </a:r>
            <a:r>
              <a:rPr lang="en-GB" sz="2800" dirty="0"/>
              <a:t>.</a:t>
            </a:r>
          </a:p>
          <a:p>
            <a:pPr>
              <a:buFont typeface="Arial" panose="020B0604020202020204" pitchFamily="34" charset="0"/>
              <a:buChar char="•"/>
            </a:pPr>
            <a:r>
              <a:rPr lang="en-GB" sz="2800" dirty="0"/>
              <a:t>Discoverability of OA publications and data.</a:t>
            </a:r>
          </a:p>
          <a:p>
            <a:pPr>
              <a:buFont typeface="Arial" panose="020B0604020202020204" pitchFamily="34" charset="0"/>
              <a:buChar char="•"/>
            </a:pPr>
            <a:r>
              <a:rPr lang="en-GB" sz="2800" dirty="0"/>
              <a:t>Monograph publishing deals require different infrastructure in terms of publishing deals to that of journal subscriptions.</a:t>
            </a:r>
          </a:p>
          <a:p>
            <a:pPr marL="0" indent="0">
              <a:buNone/>
            </a:pPr>
            <a:endParaRPr lang="en-GB" sz="2800" dirty="0"/>
          </a:p>
          <a:p>
            <a:pPr>
              <a:buFont typeface="Arial" panose="020B0604020202020204" pitchFamily="34" charset="0"/>
              <a:buChar char="•"/>
            </a:pPr>
            <a:endParaRPr lang="en-GB" sz="2800" dirty="0"/>
          </a:p>
        </p:txBody>
      </p:sp>
    </p:spTree>
    <p:extLst>
      <p:ext uri="{BB962C8B-B14F-4D97-AF65-F5344CB8AC3E}">
        <p14:creationId xmlns:p14="http://schemas.microsoft.com/office/powerpoint/2010/main" val="1399942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DC2B-3D9F-2B68-2F2D-71DED9EF3DC1}"/>
              </a:ext>
            </a:extLst>
          </p:cNvPr>
          <p:cNvSpPr>
            <a:spLocks noGrp="1"/>
          </p:cNvSpPr>
          <p:nvPr>
            <p:ph type="title"/>
          </p:nvPr>
        </p:nvSpPr>
        <p:spPr/>
        <p:txBody>
          <a:bodyPr/>
          <a:lstStyle/>
          <a:p>
            <a:r>
              <a:rPr lang="en-GB" dirty="0">
                <a:solidFill>
                  <a:schemeClr val="accent2">
                    <a:lumMod val="50000"/>
                  </a:schemeClr>
                </a:solidFill>
              </a:rPr>
              <a:t>Institutional and community responses</a:t>
            </a:r>
          </a:p>
        </p:txBody>
      </p:sp>
      <p:sp>
        <p:nvSpPr>
          <p:cNvPr id="3" name="Content Placeholder 2">
            <a:extLst>
              <a:ext uri="{FF2B5EF4-FFF2-40B4-BE49-F238E27FC236}">
                <a16:creationId xmlns:a16="http://schemas.microsoft.com/office/drawing/2014/main" id="{824AF40E-DF3E-9CA3-C36A-19E26FECB406}"/>
              </a:ext>
            </a:extLst>
          </p:cNvPr>
          <p:cNvSpPr>
            <a:spLocks noGrp="1"/>
          </p:cNvSpPr>
          <p:nvPr>
            <p:ph idx="1"/>
          </p:nvPr>
        </p:nvSpPr>
        <p:spPr>
          <a:xfrm>
            <a:off x="2412749" y="1619250"/>
            <a:ext cx="8915400" cy="4063372"/>
          </a:xfrm>
        </p:spPr>
        <p:txBody>
          <a:bodyPr>
            <a:normAutofit/>
          </a:bodyPr>
          <a:lstStyle/>
          <a:p>
            <a:pPr>
              <a:buFont typeface="Wingdings" panose="05000000000000000000" pitchFamily="2" charset="2"/>
              <a:buChar char="Ø"/>
            </a:pPr>
            <a:r>
              <a:rPr lang="en-GB" sz="2800" dirty="0"/>
              <a:t>Jisc frameworks and deals for journals and monographs</a:t>
            </a:r>
          </a:p>
          <a:p>
            <a:pPr>
              <a:buFont typeface="Wingdings" panose="05000000000000000000" pitchFamily="2" charset="2"/>
              <a:buChar char="Ø"/>
            </a:pPr>
            <a:r>
              <a:rPr lang="en-GB" sz="2800" dirty="0"/>
              <a:t>University Repositories and Presses</a:t>
            </a:r>
          </a:p>
          <a:p>
            <a:pPr>
              <a:buFont typeface="Wingdings" panose="05000000000000000000" pitchFamily="2" charset="2"/>
              <a:buChar char="Ø"/>
            </a:pPr>
            <a:r>
              <a:rPr lang="en-GB" sz="2800" dirty="0" err="1">
                <a:solidFill>
                  <a:srgbClr val="0070C0"/>
                </a:solidFill>
                <a:hlinkClick r:id="rId2">
                  <a:extLst>
                    <a:ext uri="{A12FA001-AC4F-418D-AE19-62706E023703}">
                      <ahyp:hlinkClr xmlns:ahyp="http://schemas.microsoft.com/office/drawing/2018/hyperlinkcolor" val="tx"/>
                    </a:ext>
                  </a:extLst>
                </a:hlinkClick>
              </a:rPr>
              <a:t>Ebook</a:t>
            </a:r>
            <a:r>
              <a:rPr lang="en-GB" sz="2800" dirty="0">
                <a:solidFill>
                  <a:srgbClr val="0070C0"/>
                </a:solidFill>
                <a:hlinkClick r:id="rId2">
                  <a:extLst>
                    <a:ext uri="{A12FA001-AC4F-418D-AE19-62706E023703}">
                      <ahyp:hlinkClr xmlns:ahyp="http://schemas.microsoft.com/office/drawing/2018/hyperlinkcolor" val="tx"/>
                    </a:ext>
                  </a:extLst>
                </a:hlinkClick>
              </a:rPr>
              <a:t> SOS </a:t>
            </a:r>
            <a:r>
              <a:rPr lang="en-GB" sz="2800" dirty="0"/>
              <a:t>movement</a:t>
            </a:r>
          </a:p>
          <a:p>
            <a:pPr>
              <a:buFont typeface="Wingdings" panose="05000000000000000000" pitchFamily="2" charset="2"/>
              <a:buChar char="Ø"/>
            </a:pPr>
            <a:r>
              <a:rPr lang="en-GB" sz="2800" dirty="0"/>
              <a:t>Open Book projects like the </a:t>
            </a:r>
            <a:r>
              <a:rPr lang="en-GB" sz="2800" dirty="0">
                <a:solidFill>
                  <a:srgbClr val="0070C0"/>
                </a:solidFill>
                <a:hlinkClick r:id="rId3">
                  <a:extLst>
                    <a:ext uri="{A12FA001-AC4F-418D-AE19-62706E023703}">
                      <ahyp:hlinkClr xmlns:ahyp="http://schemas.microsoft.com/office/drawing/2018/hyperlinkcolor" val="tx"/>
                    </a:ext>
                  </a:extLst>
                </a:hlinkClick>
              </a:rPr>
              <a:t>Open Book Futures consortium</a:t>
            </a:r>
            <a:endParaRPr lang="en-GB" sz="2800" dirty="0">
              <a:solidFill>
                <a:srgbClr val="0070C0"/>
              </a:solidFill>
            </a:endParaRPr>
          </a:p>
          <a:p>
            <a:pPr>
              <a:buFont typeface="Wingdings" panose="05000000000000000000" pitchFamily="2" charset="2"/>
              <a:buChar char="Ø"/>
            </a:pPr>
            <a:r>
              <a:rPr lang="en-GB" sz="2800" dirty="0"/>
              <a:t>Proliferation of Open Access models from Green and Gold to Diamond</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246426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4A75-745A-DF36-B566-D7FC06BED55F}"/>
              </a:ext>
            </a:extLst>
          </p:cNvPr>
          <p:cNvSpPr>
            <a:spLocks noGrp="1"/>
          </p:cNvSpPr>
          <p:nvPr>
            <p:ph type="title"/>
          </p:nvPr>
        </p:nvSpPr>
        <p:spPr>
          <a:xfrm>
            <a:off x="1687670" y="624110"/>
            <a:ext cx="2445792" cy="1280890"/>
          </a:xfrm>
        </p:spPr>
        <p:txBody>
          <a:bodyPr>
            <a:normAutofit/>
          </a:bodyPr>
          <a:lstStyle/>
          <a:p>
            <a:r>
              <a:rPr lang="en-GB" sz="3200" dirty="0">
                <a:solidFill>
                  <a:schemeClr val="accent2">
                    <a:lumMod val="50000"/>
                  </a:schemeClr>
                </a:solidFill>
                <a:latin typeface="Calibri" panose="020F0502020204030204" pitchFamily="34" charset="0"/>
                <a:cs typeface="Calibri" panose="020F0502020204030204" pitchFamily="34" charset="0"/>
              </a:rPr>
              <a:t>Open</a:t>
            </a:r>
            <a:r>
              <a:rPr lang="en-GB" sz="3200" dirty="0">
                <a:solidFill>
                  <a:schemeClr val="accent2">
                    <a:lumMod val="50000"/>
                  </a:schemeClr>
                </a:solidFill>
              </a:rPr>
              <a:t> Access models</a:t>
            </a:r>
          </a:p>
        </p:txBody>
      </p:sp>
      <p:sp>
        <p:nvSpPr>
          <p:cNvPr id="3" name="TextBox 2">
            <a:extLst>
              <a:ext uri="{FF2B5EF4-FFF2-40B4-BE49-F238E27FC236}">
                <a16:creationId xmlns:a16="http://schemas.microsoft.com/office/drawing/2014/main" id="{257D6DB2-D362-5956-A041-AF474867B6B2}"/>
              </a:ext>
            </a:extLst>
          </p:cNvPr>
          <p:cNvSpPr txBox="1"/>
          <p:nvPr/>
        </p:nvSpPr>
        <p:spPr>
          <a:xfrm>
            <a:off x="205740" y="1905000"/>
            <a:ext cx="4237585" cy="2677656"/>
          </a:xfrm>
          <a:prstGeom prst="rect">
            <a:avLst/>
          </a:prstGeom>
          <a:solidFill>
            <a:schemeClr val="bg2"/>
          </a:solidFill>
        </p:spPr>
        <p:txBody>
          <a:bodyPr wrap="square" rtlCol="0">
            <a:spAutoFit/>
          </a:bodyPr>
          <a:lstStyle/>
          <a:p>
            <a:r>
              <a:rPr lang="en-GB" sz="2800"/>
              <a:t>Diamond: Not-for-profit </a:t>
            </a:r>
            <a:r>
              <a:rPr lang="en-GB" sz="2800" dirty="0"/>
              <a:t>publishing practice.</a:t>
            </a:r>
          </a:p>
          <a:p>
            <a:r>
              <a:rPr lang="en-GB" sz="2800" dirty="0"/>
              <a:t>Community-driven, academic-led, academic owned publishing initiatives.</a:t>
            </a:r>
          </a:p>
        </p:txBody>
      </p:sp>
      <p:pic>
        <p:nvPicPr>
          <p:cNvPr id="17" name="Content Placeholder 16" descr="Diamond Open Access venn diagram listing Toll-access (paywalled), Preprints, Diamond OA, Green OA, Vanity Press, Gold OA, Subsidy publishers; vanity press.">
            <a:extLst>
              <a:ext uri="{FF2B5EF4-FFF2-40B4-BE49-F238E27FC236}">
                <a16:creationId xmlns:a16="http://schemas.microsoft.com/office/drawing/2014/main" id="{AAEC87D5-9DCD-70B0-50C6-E223EF8DD106}"/>
              </a:ext>
            </a:extLst>
          </p:cNvPr>
          <p:cNvPicPr>
            <a:picLocks noGrp="1" noChangeAspect="1"/>
          </p:cNvPicPr>
          <p:nvPr>
            <p:ph idx="1"/>
          </p:nvPr>
        </p:nvPicPr>
        <p:blipFill>
          <a:blip r:embed="rId3"/>
          <a:stretch>
            <a:fillRect/>
          </a:stretch>
        </p:blipFill>
        <p:spPr>
          <a:xfrm>
            <a:off x="4443325" y="793101"/>
            <a:ext cx="6403717" cy="4764185"/>
          </a:xfrm>
          <a:prstGeom prst="rect">
            <a:avLst/>
          </a:prstGeom>
        </p:spPr>
      </p:pic>
      <p:sp>
        <p:nvSpPr>
          <p:cNvPr id="14" name="TextBox 13">
            <a:extLst>
              <a:ext uri="{FF2B5EF4-FFF2-40B4-BE49-F238E27FC236}">
                <a16:creationId xmlns:a16="http://schemas.microsoft.com/office/drawing/2014/main" id="{19A46D13-FEF4-222C-E787-56421850A0EE}"/>
              </a:ext>
            </a:extLst>
          </p:cNvPr>
          <p:cNvSpPr txBox="1"/>
          <p:nvPr/>
        </p:nvSpPr>
        <p:spPr>
          <a:xfrm>
            <a:off x="4748168" y="5676251"/>
            <a:ext cx="6098874" cy="646331"/>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hlinkClick r:id="rId4"/>
              </a:rPr>
              <a:t>Diamond open access </a:t>
            </a:r>
            <a:r>
              <a:rPr lang="en-GB" dirty="0" err="1">
                <a:latin typeface="Calibri" panose="020F0502020204030204" pitchFamily="34" charset="0"/>
                <a:cs typeface="Calibri" panose="020F0502020204030204" pitchFamily="34" charset="0"/>
                <a:hlinkClick r:id="rId4"/>
              </a:rPr>
              <a:t>venn</a:t>
            </a:r>
            <a:r>
              <a:rPr lang="en-GB" dirty="0">
                <a:latin typeface="Calibri" panose="020F0502020204030204" pitchFamily="34" charset="0"/>
                <a:cs typeface="Calibri" panose="020F0502020204030204" pitchFamily="34" charset="0"/>
                <a:hlinkClick r:id="rId4"/>
              </a:rPr>
              <a:t> diagram [</a:t>
            </a:r>
            <a:r>
              <a:rPr lang="en-GB" dirty="0" err="1">
                <a:latin typeface="Calibri" panose="020F0502020204030204" pitchFamily="34" charset="0"/>
                <a:cs typeface="Calibri" panose="020F0502020204030204" pitchFamily="34" charset="0"/>
                <a:hlinkClick r:id="rId4"/>
              </a:rPr>
              <a:t>en</a:t>
            </a:r>
            <a:r>
              <a:rPr lang="en-GB" dirty="0">
                <a:latin typeface="Calibri" panose="020F0502020204030204" pitchFamily="34" charset="0"/>
                <a:cs typeface="Calibri" panose="020F0502020204030204" pitchFamily="34" charset="0"/>
                <a:hlinkClick r:id="rId4"/>
              </a:rPr>
              <a:t> SVG] (figshare.com)</a:t>
            </a:r>
            <a:r>
              <a:rPr lang="en-GB" dirty="0">
                <a:latin typeface="Calibri" panose="020F0502020204030204" pitchFamily="34" charset="0"/>
                <a:cs typeface="Calibri" panose="020F0502020204030204" pitchFamily="34" charset="0"/>
              </a:rPr>
              <a:t>by Jamie Farquharson.</a:t>
            </a:r>
          </a:p>
        </p:txBody>
      </p:sp>
    </p:spTree>
    <p:extLst>
      <p:ext uri="{BB962C8B-B14F-4D97-AF65-F5344CB8AC3E}">
        <p14:creationId xmlns:p14="http://schemas.microsoft.com/office/powerpoint/2010/main" val="3997375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844E-F4BE-7C5E-BD91-3324221EB7D5}"/>
              </a:ext>
            </a:extLst>
          </p:cNvPr>
          <p:cNvSpPr>
            <a:spLocks noGrp="1"/>
          </p:cNvSpPr>
          <p:nvPr>
            <p:ph type="title"/>
          </p:nvPr>
        </p:nvSpPr>
        <p:spPr/>
        <p:txBody>
          <a:bodyPr>
            <a:normAutofit/>
          </a:bodyPr>
          <a:lstStyle/>
          <a:p>
            <a:r>
              <a:rPr lang="en-GB" sz="3200" dirty="0">
                <a:solidFill>
                  <a:schemeClr val="accent2">
                    <a:lumMod val="50000"/>
                  </a:schemeClr>
                </a:solidFill>
                <a:effectLst/>
                <a:latin typeface="Calibri" panose="020F0502020204030204" pitchFamily="34" charset="0"/>
                <a:ea typeface="Times New Roman" panose="02020603050405020304" pitchFamily="18" charset="0"/>
              </a:rPr>
              <a:t>Innovative developments and challenges </a:t>
            </a:r>
            <a:endParaRPr lang="en-GB" sz="3200" dirty="0">
              <a:solidFill>
                <a:schemeClr val="accent2">
                  <a:lumMod val="50000"/>
                </a:schemeClr>
              </a:solidFill>
            </a:endParaRPr>
          </a:p>
        </p:txBody>
      </p:sp>
      <p:sp>
        <p:nvSpPr>
          <p:cNvPr id="3" name="Content Placeholder 2">
            <a:extLst>
              <a:ext uri="{FF2B5EF4-FFF2-40B4-BE49-F238E27FC236}">
                <a16:creationId xmlns:a16="http://schemas.microsoft.com/office/drawing/2014/main" id="{B324BC13-DE48-5838-ADA7-7E8E1C2A7C32}"/>
              </a:ext>
            </a:extLst>
          </p:cNvPr>
          <p:cNvSpPr>
            <a:spLocks noGrp="1"/>
          </p:cNvSpPr>
          <p:nvPr>
            <p:ph idx="1"/>
          </p:nvPr>
        </p:nvSpPr>
        <p:spPr>
          <a:xfrm>
            <a:off x="2589212" y="1511559"/>
            <a:ext cx="8915400" cy="5133081"/>
          </a:xfrm>
        </p:spPr>
        <p:txBody>
          <a:bodyPr>
            <a:normAutofit lnSpcReduction="10000"/>
          </a:bodyPr>
          <a:lstStyle/>
          <a:p>
            <a:pPr marL="0" indent="0">
              <a:buNone/>
            </a:pPr>
            <a:r>
              <a:rPr lang="en-GB" b="1" dirty="0">
                <a:solidFill>
                  <a:schemeClr val="accent2">
                    <a:lumMod val="75000"/>
                  </a:schemeClr>
                </a:solidFill>
              </a:rPr>
              <a:t>Innovative developments</a:t>
            </a:r>
          </a:p>
          <a:p>
            <a:pPr>
              <a:buFont typeface="Arial" panose="020B0604020202020204" pitchFamily="34" charset="0"/>
              <a:buChar char="•"/>
            </a:pPr>
            <a:r>
              <a:rPr lang="en-GB" dirty="0">
                <a:solidFill>
                  <a:srgbClr val="0070C0"/>
                </a:solidFill>
                <a:hlinkClick r:id="rId3">
                  <a:extLst>
                    <a:ext uri="{A12FA001-AC4F-418D-AE19-62706E023703}">
                      <ahyp:hlinkClr xmlns:ahyp="http://schemas.microsoft.com/office/drawing/2018/hyperlinkcolor" val="tx"/>
                    </a:ext>
                  </a:extLst>
                </a:hlinkClick>
              </a:rPr>
              <a:t>Self-publishing</a:t>
            </a:r>
            <a:r>
              <a:rPr lang="en-GB" dirty="0">
                <a:solidFill>
                  <a:srgbClr val="0070C0"/>
                </a:solidFill>
              </a:rPr>
              <a:t> </a:t>
            </a:r>
            <a:r>
              <a:rPr lang="en-GB" dirty="0"/>
              <a:t>that includes Open Access</a:t>
            </a:r>
          </a:p>
          <a:p>
            <a:pPr>
              <a:buFont typeface="Arial" panose="020B0604020202020204" pitchFamily="34" charset="0"/>
              <a:buChar char="•"/>
            </a:pPr>
            <a:r>
              <a:rPr lang="en-GB" dirty="0"/>
              <a:t>Pre-print, working papers and research data servers, i.e. </a:t>
            </a:r>
            <a:r>
              <a:rPr lang="en-GB" dirty="0" err="1">
                <a:hlinkClick r:id="rId4"/>
              </a:rPr>
              <a:t>SocArXiv</a:t>
            </a:r>
            <a:r>
              <a:rPr lang="en-GB" dirty="0">
                <a:hlinkClick r:id="rId4"/>
              </a:rPr>
              <a:t>,</a:t>
            </a:r>
            <a:r>
              <a:rPr lang="en-GB" dirty="0"/>
              <a:t> </a:t>
            </a:r>
            <a:r>
              <a:rPr lang="en-GB" dirty="0">
                <a:hlinkClick r:id="rId5"/>
              </a:rPr>
              <a:t>SSRN</a:t>
            </a:r>
            <a:endParaRPr lang="en-GB" dirty="0"/>
          </a:p>
          <a:p>
            <a:pPr>
              <a:buFont typeface="Arial" panose="020B0604020202020204" pitchFamily="34" charset="0"/>
              <a:buChar char="•"/>
            </a:pPr>
            <a:r>
              <a:rPr lang="en-GB" dirty="0"/>
              <a:t>Smaller independent publishers, community publishers, collectives</a:t>
            </a:r>
          </a:p>
          <a:p>
            <a:pPr>
              <a:buFont typeface="Arial" panose="020B0604020202020204" pitchFamily="34" charset="0"/>
              <a:buChar char="•"/>
            </a:pPr>
            <a:r>
              <a:rPr lang="en-GB" dirty="0">
                <a:hlinkClick r:id="rId6"/>
              </a:rPr>
              <a:t>Octopus</a:t>
            </a:r>
            <a:endParaRPr lang="en-GB" dirty="0"/>
          </a:p>
          <a:p>
            <a:pPr marL="0" indent="0">
              <a:buNone/>
            </a:pPr>
            <a:r>
              <a:rPr lang="en-GB" b="1" dirty="0">
                <a:solidFill>
                  <a:schemeClr val="accent2">
                    <a:lumMod val="75000"/>
                  </a:schemeClr>
                </a:solidFill>
              </a:rPr>
              <a:t>Challenges</a:t>
            </a:r>
          </a:p>
          <a:p>
            <a:pPr>
              <a:buFont typeface="Arial" panose="020B0604020202020204" pitchFamily="34" charset="0"/>
              <a:buChar char="•"/>
            </a:pPr>
            <a:r>
              <a:rPr lang="en-GB" dirty="0">
                <a:solidFill>
                  <a:schemeClr val="tx1"/>
                </a:solidFill>
              </a:rPr>
              <a:t>Discoverability</a:t>
            </a:r>
          </a:p>
          <a:p>
            <a:pPr>
              <a:buFont typeface="Arial" panose="020B0604020202020204" pitchFamily="34" charset="0"/>
              <a:buChar char="•"/>
            </a:pPr>
            <a:r>
              <a:rPr lang="en-GB" dirty="0">
                <a:solidFill>
                  <a:schemeClr val="tx1"/>
                </a:solidFill>
              </a:rPr>
              <a:t>Infrastructure</a:t>
            </a:r>
          </a:p>
          <a:p>
            <a:pPr>
              <a:buFont typeface="Arial" panose="020B0604020202020204" pitchFamily="34" charset="0"/>
              <a:buChar char="•"/>
            </a:pPr>
            <a:r>
              <a:rPr lang="en-GB" dirty="0">
                <a:solidFill>
                  <a:schemeClr val="tx1"/>
                </a:solidFill>
              </a:rPr>
              <a:t>Journal security</a:t>
            </a:r>
          </a:p>
          <a:p>
            <a:pPr>
              <a:buFont typeface="Arial" panose="020B0604020202020204" pitchFamily="34" charset="0"/>
              <a:buChar char="•"/>
            </a:pPr>
            <a:r>
              <a:rPr lang="en-GB" dirty="0">
                <a:solidFill>
                  <a:schemeClr val="tx1"/>
                </a:solidFill>
              </a:rPr>
              <a:t>Rights retention (licence)</a:t>
            </a:r>
          </a:p>
          <a:p>
            <a:pPr>
              <a:buFont typeface="Arial" panose="020B0604020202020204" pitchFamily="34" charset="0"/>
              <a:buChar char="•"/>
            </a:pPr>
            <a:r>
              <a:rPr lang="en-GB" dirty="0">
                <a:solidFill>
                  <a:schemeClr val="tx1"/>
                </a:solidFill>
              </a:rPr>
              <a:t>Quality/assessment models</a:t>
            </a:r>
          </a:p>
          <a:p>
            <a:pPr>
              <a:buFont typeface="Arial" panose="020B0604020202020204" pitchFamily="34" charset="0"/>
              <a:buChar char="•"/>
            </a:pPr>
            <a:r>
              <a:rPr lang="en-GB" dirty="0">
                <a:solidFill>
                  <a:schemeClr val="tx1"/>
                </a:solidFill>
              </a:rPr>
              <a:t>Funders’ requirements</a:t>
            </a:r>
          </a:p>
          <a:p>
            <a:pPr>
              <a:buFont typeface="Arial" panose="020B0604020202020204" pitchFamily="34" charset="0"/>
              <a:buChar char="•"/>
            </a:pPr>
            <a:r>
              <a:rPr lang="en-GB" dirty="0">
                <a:solidFill>
                  <a:schemeClr val="tx1"/>
                </a:solidFill>
              </a:rPr>
              <a:t>Impact</a:t>
            </a:r>
          </a:p>
          <a:p>
            <a:pPr marL="0" indent="0">
              <a:buNone/>
            </a:pPr>
            <a:endParaRPr lang="en-GB" dirty="0">
              <a:solidFill>
                <a:schemeClr val="tx1"/>
              </a:solidFill>
            </a:endParaRPr>
          </a:p>
          <a:p>
            <a:pPr marL="0" indent="0">
              <a:buNone/>
            </a:pPr>
            <a:endParaRPr lang="en-GB" dirty="0"/>
          </a:p>
        </p:txBody>
      </p:sp>
    </p:spTree>
    <p:extLst>
      <p:ext uri="{BB962C8B-B14F-4D97-AF65-F5344CB8AC3E}">
        <p14:creationId xmlns:p14="http://schemas.microsoft.com/office/powerpoint/2010/main" val="1237969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F115-767C-83F5-C9D2-AF504C2CB707}"/>
              </a:ext>
            </a:extLst>
          </p:cNvPr>
          <p:cNvSpPr>
            <a:spLocks noGrp="1"/>
          </p:cNvSpPr>
          <p:nvPr>
            <p:ph type="title"/>
          </p:nvPr>
        </p:nvSpPr>
        <p:spPr/>
        <p:txBody>
          <a:bodyPr/>
          <a:lstStyle/>
          <a:p>
            <a:r>
              <a:rPr lang="en-GB" dirty="0"/>
              <a:t>Journal security: Paper mills</a:t>
            </a:r>
          </a:p>
        </p:txBody>
      </p:sp>
      <p:sp>
        <p:nvSpPr>
          <p:cNvPr id="3" name="Content Placeholder 2">
            <a:extLst>
              <a:ext uri="{FF2B5EF4-FFF2-40B4-BE49-F238E27FC236}">
                <a16:creationId xmlns:a16="http://schemas.microsoft.com/office/drawing/2014/main" id="{5E9FA4A8-6085-1071-F891-E4C7E4D549F7}"/>
              </a:ext>
            </a:extLst>
          </p:cNvPr>
          <p:cNvSpPr>
            <a:spLocks noGrp="1"/>
          </p:cNvSpPr>
          <p:nvPr>
            <p:ph idx="1"/>
          </p:nvPr>
        </p:nvSpPr>
        <p:spPr/>
        <p:txBody>
          <a:bodyPr>
            <a:normAutofit fontScale="92500" lnSpcReduction="20000"/>
          </a:bodyPr>
          <a:lstStyle/>
          <a:p>
            <a:pPr marL="0" indent="0">
              <a:buNone/>
            </a:pPr>
            <a:r>
              <a:rPr lang="en-GB" sz="2800" dirty="0">
                <a:latin typeface="Calibri" panose="020F0502020204030204" pitchFamily="34" charset="0"/>
                <a:cs typeface="Calibri" panose="020F0502020204030204" pitchFamily="34" charset="0"/>
              </a:rPr>
              <a:t>COPE, the Committee on Publication of Ethics, describes them as:</a:t>
            </a:r>
          </a:p>
          <a:p>
            <a:pPr marL="0" indent="0">
              <a:buNone/>
            </a:pPr>
            <a:r>
              <a:rPr lang="en-GB" sz="2800" b="0" i="0" dirty="0">
                <a:solidFill>
                  <a:srgbClr val="222222"/>
                </a:solidFill>
                <a:effectLst/>
                <a:latin typeface="Calibri" panose="020F0502020204030204" pitchFamily="34" charset="0"/>
                <a:cs typeface="Calibri" panose="020F0502020204030204" pitchFamily="34" charset="0"/>
              </a:rPr>
              <a:t>“profit oriented, unofficial and potentially illegal organizations that produce and sell fraudulent manuscripts that seem to resemble genuine research.” </a:t>
            </a:r>
            <a:r>
              <a:rPr lang="en-GB" sz="1600" dirty="0">
                <a:hlinkClick r:id="rId2"/>
              </a:rPr>
              <a:t>Guest Post - Addressing Paper Mills and a Way Forward for Journal Security - The Scholarly Kitchen (sspnet.org)</a:t>
            </a:r>
            <a:endParaRPr lang="en-GB" sz="1600" dirty="0">
              <a:solidFill>
                <a:srgbClr val="222222"/>
              </a:solidFill>
              <a:cs typeface="Calibri" panose="020F0502020204030204" pitchFamily="34" charset="0"/>
            </a:endParaRPr>
          </a:p>
          <a:p>
            <a:pPr>
              <a:buFont typeface="Arial" panose="020B0604020202020204" pitchFamily="34" charset="0"/>
              <a:buChar char="•"/>
            </a:pPr>
            <a:r>
              <a:rPr lang="en-GB" sz="2800" dirty="0">
                <a:solidFill>
                  <a:srgbClr val="222222"/>
                </a:solidFill>
                <a:latin typeface="Calibri" panose="020F0502020204030204" pitchFamily="34" charset="0"/>
                <a:cs typeface="Calibri" panose="020F0502020204030204" pitchFamily="34" charset="0"/>
              </a:rPr>
              <a:t>Manipulate identities</a:t>
            </a:r>
          </a:p>
          <a:p>
            <a:pPr>
              <a:buFont typeface="Arial" panose="020B0604020202020204" pitchFamily="34" charset="0"/>
              <a:buChar char="•"/>
            </a:pPr>
            <a:r>
              <a:rPr lang="en-GB" sz="2800" dirty="0">
                <a:solidFill>
                  <a:srgbClr val="222222"/>
                </a:solidFill>
                <a:latin typeface="Calibri" panose="020F0502020204030204" pitchFamily="34" charset="0"/>
                <a:cs typeface="Calibri" panose="020F0502020204030204" pitchFamily="34" charset="0"/>
              </a:rPr>
              <a:t>Fabricate content</a:t>
            </a:r>
          </a:p>
          <a:p>
            <a:pPr marL="0" indent="0">
              <a:buNone/>
            </a:pPr>
            <a:r>
              <a:rPr lang="en-GB" sz="2800" dirty="0">
                <a:solidFill>
                  <a:srgbClr val="222222"/>
                </a:solidFill>
                <a:latin typeface="Calibri" panose="020F0502020204030204" pitchFamily="34" charset="0"/>
                <a:cs typeface="Calibri" panose="020F0502020204030204" pitchFamily="34" charset="0"/>
              </a:rPr>
              <a:t>Led to some Willey journals losing their Web of Science impact factors </a:t>
            </a:r>
          </a:p>
          <a:p>
            <a:pPr marL="0" indent="0">
              <a:buNone/>
            </a:pPr>
            <a:endParaRPr lang="en-GB" dirty="0"/>
          </a:p>
        </p:txBody>
      </p:sp>
    </p:spTree>
    <p:extLst>
      <p:ext uri="{BB962C8B-B14F-4D97-AF65-F5344CB8AC3E}">
        <p14:creationId xmlns:p14="http://schemas.microsoft.com/office/powerpoint/2010/main" val="255351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78E8-5213-C03B-AAEA-02BBFE2DF032}"/>
              </a:ext>
            </a:extLst>
          </p:cNvPr>
          <p:cNvSpPr>
            <a:spLocks noGrp="1"/>
          </p:cNvSpPr>
          <p:nvPr>
            <p:ph type="title"/>
          </p:nvPr>
        </p:nvSpPr>
        <p:spPr/>
        <p:txBody>
          <a:bodyPr>
            <a:normAutofit fontScale="90000"/>
          </a:bodyPr>
          <a:lstStyle/>
          <a:p>
            <a:r>
              <a:rPr lang="en-GB" dirty="0">
                <a:solidFill>
                  <a:schemeClr val="accent5">
                    <a:lumMod val="75000"/>
                  </a:schemeClr>
                </a:solidFill>
                <a:hlinkClick r:id="rId2">
                  <a:extLst>
                    <a:ext uri="{A12FA001-AC4F-418D-AE19-62706E023703}">
                      <ahyp:hlinkClr xmlns:ahyp="http://schemas.microsoft.com/office/drawing/2018/hyperlinkcolor" val="tx"/>
                    </a:ext>
                  </a:extLst>
                </a:hlinkClick>
              </a:rPr>
              <a:t>Octopus</a:t>
            </a:r>
            <a:r>
              <a:rPr lang="en-GB" dirty="0">
                <a:solidFill>
                  <a:schemeClr val="accent2">
                    <a:lumMod val="50000"/>
                  </a:schemeClr>
                </a:solidFill>
              </a:rPr>
              <a:t>: A new ‘primary research record’ for recording and appraising research ‘as it happens’.</a:t>
            </a:r>
            <a:br>
              <a:rPr lang="en-GB" dirty="0">
                <a:solidFill>
                  <a:schemeClr val="accent2">
                    <a:lumMod val="50000"/>
                  </a:schemeClr>
                </a:solidFill>
              </a:rPr>
            </a:br>
            <a:endParaRPr lang="en-GB" dirty="0">
              <a:solidFill>
                <a:schemeClr val="accent2">
                  <a:lumMod val="50000"/>
                </a:schemeClr>
              </a:solidFill>
            </a:endParaRPr>
          </a:p>
        </p:txBody>
      </p:sp>
      <p:pic>
        <p:nvPicPr>
          <p:cNvPr id="6" name="Content Placeholder 5" descr="image of octopus">
            <a:extLst>
              <a:ext uri="{FF2B5EF4-FFF2-40B4-BE49-F238E27FC236}">
                <a16:creationId xmlns:a16="http://schemas.microsoft.com/office/drawing/2014/main" id="{3A33A422-75BC-1C0E-A3A1-3D25C6B9EA69}"/>
              </a:ext>
            </a:extLst>
          </p:cNvPr>
          <p:cNvPicPr>
            <a:picLocks noGrp="1" noChangeAspect="1"/>
          </p:cNvPicPr>
          <p:nvPr>
            <p:ph sz="half" idx="2"/>
          </p:nvPr>
        </p:nvPicPr>
        <p:blipFill>
          <a:blip r:embed="rId3"/>
          <a:stretch>
            <a:fillRect/>
          </a:stretch>
        </p:blipFill>
        <p:spPr>
          <a:xfrm>
            <a:off x="176464" y="624110"/>
            <a:ext cx="2204084" cy="1696266"/>
          </a:xfrm>
        </p:spPr>
      </p:pic>
      <p:sp>
        <p:nvSpPr>
          <p:cNvPr id="3" name="Content Placeholder 2">
            <a:extLst>
              <a:ext uri="{FF2B5EF4-FFF2-40B4-BE49-F238E27FC236}">
                <a16:creationId xmlns:a16="http://schemas.microsoft.com/office/drawing/2014/main" id="{F20C7FEA-C62E-9C47-EDCE-5106010A8F49}"/>
              </a:ext>
            </a:extLst>
          </p:cNvPr>
          <p:cNvSpPr>
            <a:spLocks noGrp="1"/>
          </p:cNvSpPr>
          <p:nvPr>
            <p:ph sz="half" idx="1"/>
          </p:nvPr>
        </p:nvSpPr>
        <p:spPr>
          <a:xfrm>
            <a:off x="2423062" y="1905000"/>
            <a:ext cx="8911688" cy="4953000"/>
          </a:xfrm>
        </p:spPr>
        <p:txBody>
          <a:bodyPr>
            <a:normAutofit fontScale="77500" lnSpcReduction="20000"/>
          </a:bodyPr>
          <a:lstStyle/>
          <a:p>
            <a:pPr marL="0" indent="0" algn="l">
              <a:buNone/>
            </a:pPr>
            <a:r>
              <a:rPr lang="en-GB" sz="2600" b="0" i="0" dirty="0">
                <a:solidFill>
                  <a:schemeClr val="tx1"/>
                </a:solidFill>
                <a:effectLst/>
              </a:rPr>
              <a:t>Designed to make primary research openly available to all.</a:t>
            </a:r>
          </a:p>
          <a:p>
            <a:pPr marL="0" indent="0" algn="l">
              <a:buNone/>
            </a:pPr>
            <a:r>
              <a:rPr lang="en-GB" sz="2600" b="0" i="0" dirty="0">
                <a:solidFill>
                  <a:schemeClr val="tx1"/>
                </a:solidFill>
                <a:effectLst/>
              </a:rPr>
              <a:t>Recording your work on Octopus is different from publishing a paper. There are eight publication types that are aligned with the research process and designed to help researchers of all types share their work and be recognised for it. </a:t>
            </a:r>
          </a:p>
          <a:p>
            <a:pPr marL="0" indent="0" algn="l">
              <a:buNone/>
            </a:pPr>
            <a:r>
              <a:rPr lang="en-GB" sz="2600" b="0" i="0" dirty="0">
                <a:solidFill>
                  <a:schemeClr val="tx1"/>
                </a:solidFill>
                <a:effectLst/>
              </a:rPr>
              <a:t>The publication types are:</a:t>
            </a:r>
          </a:p>
          <a:p>
            <a:pPr algn="l">
              <a:buFont typeface="Arial" panose="020B0604020202020204" pitchFamily="34" charset="0"/>
              <a:buChar char="•"/>
            </a:pPr>
            <a:r>
              <a:rPr lang="en-GB" sz="2600" b="0" i="0" dirty="0">
                <a:solidFill>
                  <a:schemeClr val="tx1"/>
                </a:solidFill>
                <a:effectLst/>
              </a:rPr>
              <a:t>Problem</a:t>
            </a:r>
          </a:p>
          <a:p>
            <a:pPr algn="l">
              <a:buFont typeface="Arial" panose="020B0604020202020204" pitchFamily="34" charset="0"/>
              <a:buChar char="•"/>
            </a:pPr>
            <a:r>
              <a:rPr lang="en-GB" sz="2600" b="0" i="0" dirty="0">
                <a:solidFill>
                  <a:schemeClr val="tx1"/>
                </a:solidFill>
                <a:effectLst/>
              </a:rPr>
              <a:t>Hypothesis/rationale</a:t>
            </a:r>
          </a:p>
          <a:p>
            <a:pPr algn="l">
              <a:buFont typeface="Arial" panose="020B0604020202020204" pitchFamily="34" charset="0"/>
              <a:buChar char="•"/>
            </a:pPr>
            <a:r>
              <a:rPr lang="en-GB" sz="2600" b="0" i="0" dirty="0">
                <a:solidFill>
                  <a:schemeClr val="tx1"/>
                </a:solidFill>
                <a:effectLst/>
              </a:rPr>
              <a:t>Methods/protocol</a:t>
            </a:r>
          </a:p>
          <a:p>
            <a:pPr algn="l">
              <a:buFont typeface="Arial" panose="020B0604020202020204" pitchFamily="34" charset="0"/>
              <a:buChar char="•"/>
            </a:pPr>
            <a:r>
              <a:rPr lang="en-GB" sz="2600" b="0" i="0" dirty="0">
                <a:solidFill>
                  <a:schemeClr val="tx1"/>
                </a:solidFill>
                <a:effectLst/>
              </a:rPr>
              <a:t>Data/results</a:t>
            </a:r>
          </a:p>
          <a:p>
            <a:pPr algn="l">
              <a:buFont typeface="Arial" panose="020B0604020202020204" pitchFamily="34" charset="0"/>
              <a:buChar char="•"/>
            </a:pPr>
            <a:r>
              <a:rPr lang="en-GB" sz="2600" b="0" i="0" dirty="0">
                <a:solidFill>
                  <a:schemeClr val="tx1"/>
                </a:solidFill>
                <a:effectLst/>
              </a:rPr>
              <a:t>Analysis</a:t>
            </a:r>
          </a:p>
          <a:p>
            <a:pPr algn="l">
              <a:buFont typeface="Arial" panose="020B0604020202020204" pitchFamily="34" charset="0"/>
              <a:buChar char="•"/>
            </a:pPr>
            <a:r>
              <a:rPr lang="en-GB" sz="2600" b="0" i="0" dirty="0">
                <a:solidFill>
                  <a:schemeClr val="tx1"/>
                </a:solidFill>
                <a:effectLst/>
              </a:rPr>
              <a:t>Interpretation</a:t>
            </a:r>
          </a:p>
          <a:p>
            <a:pPr algn="l">
              <a:buFont typeface="Arial" panose="020B0604020202020204" pitchFamily="34" charset="0"/>
              <a:buChar char="•"/>
            </a:pPr>
            <a:r>
              <a:rPr lang="en-GB" sz="2600" b="0" i="0" dirty="0">
                <a:solidFill>
                  <a:schemeClr val="tx1"/>
                </a:solidFill>
                <a:effectLst/>
              </a:rPr>
              <a:t>Real-world implementation</a:t>
            </a:r>
          </a:p>
          <a:p>
            <a:pPr algn="l">
              <a:buFont typeface="Arial" panose="020B0604020202020204" pitchFamily="34" charset="0"/>
              <a:buChar char="•"/>
            </a:pPr>
            <a:r>
              <a:rPr lang="en-GB" sz="2600" b="0" i="0" dirty="0">
                <a:solidFill>
                  <a:schemeClr val="tx1"/>
                </a:solidFill>
                <a:effectLst/>
              </a:rPr>
              <a:t>Peer review</a:t>
            </a:r>
          </a:p>
          <a:p>
            <a:pPr marL="0" indent="0" algn="l">
              <a:buNone/>
            </a:pPr>
            <a:r>
              <a:rPr lang="en-GB" sz="2600" b="0" i="0" dirty="0">
                <a:solidFill>
                  <a:schemeClr val="tx1"/>
                </a:solidFill>
                <a:effectLst/>
              </a:rPr>
              <a:t>These elements are linked together to form chains of collaborative work.</a:t>
            </a:r>
          </a:p>
          <a:p>
            <a:pPr marL="0" indent="0">
              <a:buNone/>
            </a:pPr>
            <a:endParaRPr lang="en-GB" dirty="0"/>
          </a:p>
        </p:txBody>
      </p:sp>
    </p:spTree>
    <p:extLst>
      <p:ext uri="{BB962C8B-B14F-4D97-AF65-F5344CB8AC3E}">
        <p14:creationId xmlns:p14="http://schemas.microsoft.com/office/powerpoint/2010/main" val="21605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9B8B-98BF-13EE-B18C-C6ADF9CD523B}"/>
              </a:ext>
            </a:extLst>
          </p:cNvPr>
          <p:cNvSpPr>
            <a:spLocks noGrp="1"/>
          </p:cNvSpPr>
          <p:nvPr>
            <p:ph type="title"/>
          </p:nvPr>
        </p:nvSpPr>
        <p:spPr>
          <a:xfrm>
            <a:off x="2791326" y="479731"/>
            <a:ext cx="8119727" cy="1280890"/>
          </a:xfrm>
        </p:spPr>
        <p:txBody>
          <a:bodyPr/>
          <a:lstStyle/>
          <a:p>
            <a:r>
              <a:rPr lang="en-GB" dirty="0">
                <a:solidFill>
                  <a:schemeClr val="accent2">
                    <a:lumMod val="50000"/>
                  </a:schemeClr>
                </a:solidFill>
              </a:rPr>
              <a:t>Tools that can help</a:t>
            </a:r>
          </a:p>
        </p:txBody>
      </p:sp>
      <p:pic>
        <p:nvPicPr>
          <p:cNvPr id="7" name="Content Placeholder 6" descr="image of unlocked padlock">
            <a:extLst>
              <a:ext uri="{FF2B5EF4-FFF2-40B4-BE49-F238E27FC236}">
                <a16:creationId xmlns:a16="http://schemas.microsoft.com/office/drawing/2014/main" id="{9CB8473C-4FD1-0748-88AF-7E6C64F126E5}"/>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49225" y="122555"/>
            <a:ext cx="2259636" cy="1995241"/>
          </a:xfrm>
        </p:spPr>
      </p:pic>
      <p:sp>
        <p:nvSpPr>
          <p:cNvPr id="4" name="Content Placeholder 3">
            <a:extLst>
              <a:ext uri="{FF2B5EF4-FFF2-40B4-BE49-F238E27FC236}">
                <a16:creationId xmlns:a16="http://schemas.microsoft.com/office/drawing/2014/main" id="{CAA2E948-3997-42BD-D799-F38210EEEFD7}"/>
              </a:ext>
            </a:extLst>
          </p:cNvPr>
          <p:cNvSpPr>
            <a:spLocks noGrp="1"/>
          </p:cNvSpPr>
          <p:nvPr>
            <p:ph sz="half" idx="1"/>
          </p:nvPr>
        </p:nvSpPr>
        <p:spPr>
          <a:xfrm>
            <a:off x="2512669" y="1325881"/>
            <a:ext cx="9123071" cy="4649510"/>
          </a:xfrm>
        </p:spPr>
        <p:txBody>
          <a:bodyPr>
            <a:normAutofit fontScale="62500" lnSpcReduction="20000"/>
          </a:bodyPr>
          <a:lstStyle/>
          <a:p>
            <a:pPr marL="0" indent="0" algn="l">
              <a:buNone/>
            </a:pPr>
            <a:r>
              <a:rPr lang="en-GB" sz="1900" b="1" i="0" dirty="0">
                <a:solidFill>
                  <a:srgbClr val="3B3A39"/>
                </a:solidFill>
                <a:effectLst/>
              </a:rPr>
              <a:t>What you need to know</a:t>
            </a:r>
            <a:endParaRPr lang="en-GB" sz="1900" b="1" i="0" dirty="0">
              <a:solidFill>
                <a:srgbClr val="323130"/>
              </a:solidFill>
              <a:effectLst/>
            </a:endParaRPr>
          </a:p>
          <a:p>
            <a:pPr marL="0" indent="0" algn="l">
              <a:buNone/>
            </a:pPr>
            <a:r>
              <a:rPr lang="en-GB" sz="1900" b="1" i="0" u="sng" dirty="0">
                <a:solidFill>
                  <a:srgbClr val="0070C0"/>
                </a:solidFill>
                <a:effectLst/>
                <a:hlinkClick r:id="rId4" tooltip="https://thinkchecksubmit.org/">
                  <a:extLst>
                    <a:ext uri="{A12FA001-AC4F-418D-AE19-62706E023703}">
                      <ahyp:hlinkClr xmlns:ahyp="http://schemas.microsoft.com/office/drawing/2018/hyperlinkcolor" val="tx"/>
                    </a:ext>
                  </a:extLst>
                </a:hlinkClick>
              </a:rPr>
              <a:t>Think. Check. Submit</a:t>
            </a:r>
            <a:r>
              <a:rPr lang="en-GB" sz="1900" b="1" i="0" dirty="0">
                <a:solidFill>
                  <a:srgbClr val="0070C0"/>
                </a:solidFill>
                <a:effectLst/>
              </a:rPr>
              <a:t> </a:t>
            </a:r>
            <a:r>
              <a:rPr lang="en-GB" sz="1900" i="0" dirty="0">
                <a:solidFill>
                  <a:schemeClr val="tx1"/>
                </a:solidFill>
                <a:effectLst/>
              </a:rPr>
              <a:t>It has checklists </a:t>
            </a:r>
            <a:r>
              <a:rPr lang="en-GB" sz="1900" dirty="0">
                <a:solidFill>
                  <a:schemeClr val="tx1"/>
                </a:solidFill>
              </a:rPr>
              <a:t>to </a:t>
            </a:r>
            <a:r>
              <a:rPr lang="en-GB" sz="1900" b="0" i="0" dirty="0">
                <a:solidFill>
                  <a:srgbClr val="323130"/>
                </a:solidFill>
                <a:effectLst/>
              </a:rPr>
              <a:t>help researchers identify trusted journals and publishers for their research. </a:t>
            </a:r>
          </a:p>
          <a:p>
            <a:pPr marL="0" indent="0" algn="l">
              <a:buNone/>
            </a:pPr>
            <a:r>
              <a:rPr lang="en-GB" sz="1900" b="1" i="0" dirty="0">
                <a:solidFill>
                  <a:srgbClr val="323130"/>
                </a:solidFill>
                <a:effectLst/>
              </a:rPr>
              <a:t>Journal OA policies</a:t>
            </a:r>
          </a:p>
          <a:p>
            <a:pPr marL="0" indent="0">
              <a:buNone/>
            </a:pPr>
            <a:r>
              <a:rPr lang="en-GB" sz="1900" b="1" i="0" u="sng" dirty="0">
                <a:solidFill>
                  <a:srgbClr val="0070C0"/>
                </a:solidFill>
                <a:effectLst/>
                <a:hlinkClick r:id="rId5" tooltip="https://beta.sherpa.ac.uk/">
                  <a:extLst>
                    <a:ext uri="{A12FA001-AC4F-418D-AE19-62706E023703}">
                      <ahyp:hlinkClr xmlns:ahyp="http://schemas.microsoft.com/office/drawing/2018/hyperlinkcolor" val="tx"/>
                    </a:ext>
                  </a:extLst>
                </a:hlinkClick>
              </a:rPr>
              <a:t>Sherpa Services</a:t>
            </a:r>
            <a:r>
              <a:rPr lang="en-GB" sz="1900" b="1" i="0" dirty="0">
                <a:solidFill>
                  <a:srgbClr val="0070C0"/>
                </a:solidFill>
                <a:effectLst/>
              </a:rPr>
              <a:t> </a:t>
            </a:r>
            <a:r>
              <a:rPr lang="en-GB" sz="1900" b="0" i="0" dirty="0">
                <a:solidFill>
                  <a:srgbClr val="323130"/>
                </a:solidFill>
                <a:effectLst/>
              </a:rPr>
              <a:t>is an online resource which collects information on publisher open access policies and provides summaries of publisher copyright and open access archiving policies.  </a:t>
            </a:r>
          </a:p>
          <a:p>
            <a:pPr marL="0" indent="0">
              <a:buNone/>
            </a:pPr>
            <a:r>
              <a:rPr lang="en-GB" sz="1900" b="1" dirty="0">
                <a:solidFill>
                  <a:srgbClr val="323130"/>
                </a:solidFill>
              </a:rPr>
              <a:t>Funder’s Requirements</a:t>
            </a:r>
            <a:endParaRPr lang="en-GB" sz="1900" b="1" i="0" dirty="0">
              <a:solidFill>
                <a:srgbClr val="323130"/>
              </a:solidFill>
              <a:effectLst/>
            </a:endParaRPr>
          </a:p>
          <a:p>
            <a:pPr marL="0" indent="0">
              <a:buNone/>
            </a:pPr>
            <a:r>
              <a:rPr lang="en-GB" sz="1900" b="1" i="0" u="sng" dirty="0">
                <a:solidFill>
                  <a:srgbClr val="0070C0"/>
                </a:solidFill>
                <a:effectLst/>
                <a:hlinkClick r:id="rId6" tooltip="https://v2.sherpa.ac.uk/fact/">
                  <a:extLst>
                    <a:ext uri="{A12FA001-AC4F-418D-AE19-62706E023703}">
                      <ahyp:hlinkClr xmlns:ahyp="http://schemas.microsoft.com/office/drawing/2018/hyperlinkcolor" val="tx"/>
                    </a:ext>
                  </a:extLst>
                </a:hlinkClick>
              </a:rPr>
              <a:t>Sherpa FACT</a:t>
            </a:r>
            <a:r>
              <a:rPr lang="en-GB" sz="1900" b="1" i="0" dirty="0">
                <a:solidFill>
                  <a:srgbClr val="0070C0"/>
                </a:solidFill>
                <a:effectLst/>
              </a:rPr>
              <a:t> </a:t>
            </a:r>
            <a:r>
              <a:rPr lang="en-GB" sz="1900" b="0" i="0" dirty="0">
                <a:solidFill>
                  <a:srgbClr val="323130"/>
                </a:solidFill>
                <a:effectLst/>
              </a:rPr>
              <a:t>is a Funders and Authors Compliance Tool. It provides clear guidance on whether a journal complies with a funder's open access policy.</a:t>
            </a:r>
          </a:p>
          <a:p>
            <a:pPr marL="0" indent="0">
              <a:buNone/>
            </a:pPr>
            <a:r>
              <a:rPr lang="en-GB" sz="1900" b="1" i="0" dirty="0">
                <a:solidFill>
                  <a:srgbClr val="323130"/>
                </a:solidFill>
                <a:effectLst/>
              </a:rPr>
              <a:t>OA Books Toolkit</a:t>
            </a:r>
          </a:p>
          <a:p>
            <a:pPr marL="0" indent="0">
              <a:buNone/>
            </a:pPr>
            <a:r>
              <a:rPr lang="en-GB" sz="1900" b="1" i="0" dirty="0">
                <a:solidFill>
                  <a:srgbClr val="0070C0"/>
                </a:solidFill>
                <a:effectLst/>
                <a:hlinkClick r:id="rId7">
                  <a:extLst>
                    <a:ext uri="{A12FA001-AC4F-418D-AE19-62706E023703}">
                      <ahyp:hlinkClr xmlns:ahyp="http://schemas.microsoft.com/office/drawing/2018/hyperlinkcolor" val="tx"/>
                    </a:ext>
                  </a:extLst>
                </a:hlinkClick>
              </a:rPr>
              <a:t>Sherpa for books</a:t>
            </a:r>
            <a:r>
              <a:rPr lang="en-GB" sz="1900" b="1" i="0" dirty="0">
                <a:solidFill>
                  <a:srgbClr val="0070C0"/>
                </a:solidFill>
                <a:effectLst/>
              </a:rPr>
              <a:t> </a:t>
            </a:r>
            <a:r>
              <a:rPr lang="en-GB" sz="1900" i="0" dirty="0">
                <a:solidFill>
                  <a:schemeClr val="tx1"/>
                </a:solidFill>
                <a:effectLst/>
              </a:rPr>
              <a:t>offers an overview of publishers’ book policies to help authors and research organisations make informed decisions on OA publishing and meeting funders’ guidelines.</a:t>
            </a:r>
            <a:endParaRPr lang="en-GB" sz="1900" b="1" i="0" dirty="0">
              <a:solidFill>
                <a:srgbClr val="323130"/>
              </a:solidFill>
              <a:effectLst/>
            </a:endParaRPr>
          </a:p>
          <a:p>
            <a:pPr marL="0" indent="0">
              <a:buNone/>
            </a:pPr>
            <a:r>
              <a:rPr lang="en-GB" sz="1900" b="1" dirty="0">
                <a:solidFill>
                  <a:srgbClr val="0070C0"/>
                </a:solidFill>
                <a:hlinkClick r:id="rId8">
                  <a:extLst>
                    <a:ext uri="{A12FA001-AC4F-418D-AE19-62706E023703}">
                      <ahyp:hlinkClr xmlns:ahyp="http://schemas.microsoft.com/office/drawing/2018/hyperlinkcolor" val="tx"/>
                    </a:ext>
                  </a:extLst>
                </a:hlinkClick>
              </a:rPr>
              <a:t>Home | OA Books Toolkit (oabooks-toolkit.org)</a:t>
            </a:r>
            <a:r>
              <a:rPr lang="en-GB" sz="1900" dirty="0">
                <a:solidFill>
                  <a:srgbClr val="0070C0"/>
                </a:solidFill>
              </a:rPr>
              <a:t> </a:t>
            </a:r>
            <a:r>
              <a:rPr lang="en-GB" sz="1900" dirty="0"/>
              <a:t>to help book authors understand open access book publishing and to increase trust in open access books. Has useful info on </a:t>
            </a:r>
            <a:r>
              <a:rPr lang="en-GB" sz="1900" dirty="0">
                <a:solidFill>
                  <a:srgbClr val="0070C0"/>
                </a:solidFill>
                <a:hlinkClick r:id="rId9">
                  <a:extLst>
                    <a:ext uri="{A12FA001-AC4F-418D-AE19-62706E023703}">
                      <ahyp:hlinkClr xmlns:ahyp="http://schemas.microsoft.com/office/drawing/2018/hyperlinkcolor" val="tx"/>
                    </a:ext>
                  </a:extLst>
                </a:hlinkClick>
              </a:rPr>
              <a:t>How to choose a publisher for your open access book | OA Books Toolkit (oabooks-toolkit.org)</a:t>
            </a:r>
            <a:r>
              <a:rPr lang="en-GB" sz="1900" dirty="0"/>
              <a:t>.</a:t>
            </a:r>
          </a:p>
          <a:p>
            <a:pPr marL="0" indent="0">
              <a:buNone/>
            </a:pPr>
            <a:r>
              <a:rPr lang="en-GB" sz="1900" b="1" i="0" dirty="0">
                <a:solidFill>
                  <a:srgbClr val="323130"/>
                </a:solidFill>
                <a:effectLst/>
              </a:rPr>
              <a:t>Open Access Platforms</a:t>
            </a:r>
          </a:p>
          <a:p>
            <a:pPr marL="0" indent="0">
              <a:buNone/>
            </a:pPr>
            <a:r>
              <a:rPr lang="en-GB" sz="1900" dirty="0"/>
              <a:t>OAPEN: </a:t>
            </a:r>
            <a:r>
              <a:rPr lang="en-GB" sz="1900" dirty="0">
                <a:solidFill>
                  <a:srgbClr val="0070C0"/>
                </a:solidFill>
                <a:hlinkClick r:id="rId10">
                  <a:extLst>
                    <a:ext uri="{A12FA001-AC4F-418D-AE19-62706E023703}">
                      <ahyp:hlinkClr xmlns:ahyp="http://schemas.microsoft.com/office/drawing/2018/hyperlinkcolor" val="tx"/>
                    </a:ext>
                  </a:extLst>
                </a:hlinkClick>
              </a:rPr>
              <a:t>Online Library and Publication Platform | OAPEN</a:t>
            </a:r>
            <a:endParaRPr lang="en-GB" sz="1900" dirty="0">
              <a:solidFill>
                <a:srgbClr val="0070C0"/>
              </a:solidFill>
            </a:endParaRPr>
          </a:p>
          <a:p>
            <a:pPr marL="0" indent="0">
              <a:buNone/>
            </a:pPr>
            <a:r>
              <a:rPr lang="en-GB" sz="1900" dirty="0"/>
              <a:t>DOAB: </a:t>
            </a:r>
            <a:r>
              <a:rPr lang="en-GB" sz="1900" dirty="0">
                <a:solidFill>
                  <a:srgbClr val="0070C0"/>
                </a:solidFill>
                <a:hlinkClick r:id="rId11">
                  <a:extLst>
                    <a:ext uri="{A12FA001-AC4F-418D-AE19-62706E023703}">
                      <ahyp:hlinkClr xmlns:ahyp="http://schemas.microsoft.com/office/drawing/2018/hyperlinkcolor" val="tx"/>
                    </a:ext>
                  </a:extLst>
                </a:hlinkClick>
              </a:rPr>
              <a:t>DOAB | Directory of Open Access Books (doabooks.org)</a:t>
            </a:r>
            <a:endParaRPr lang="en-GB" sz="1900" dirty="0">
              <a:solidFill>
                <a:srgbClr val="0070C0"/>
              </a:solidFill>
            </a:endParaRPr>
          </a:p>
          <a:p>
            <a:pPr marL="0" indent="0">
              <a:buNone/>
            </a:pPr>
            <a:r>
              <a:rPr lang="en-GB" sz="1900" dirty="0"/>
              <a:t>SSOAR: </a:t>
            </a:r>
            <a:r>
              <a:rPr lang="en-GB" sz="1900" b="0" i="0" dirty="0">
                <a:solidFill>
                  <a:srgbClr val="0070C0"/>
                </a:solidFill>
                <a:effectLst/>
                <a:hlinkClick r:id="rId12">
                  <a:extLst>
                    <a:ext uri="{A12FA001-AC4F-418D-AE19-62706E023703}">
                      <ahyp:hlinkClr xmlns:ahyp="http://schemas.microsoft.com/office/drawing/2018/hyperlinkcolor" val="tx"/>
                    </a:ext>
                  </a:extLst>
                </a:hlinkClick>
              </a:rPr>
              <a:t>Social Science Open Access Repository</a:t>
            </a:r>
            <a:endParaRPr lang="en-GB" sz="1900" b="0" i="0" dirty="0">
              <a:solidFill>
                <a:srgbClr val="0070C0"/>
              </a:solidFill>
              <a:effectLst/>
            </a:endParaRPr>
          </a:p>
          <a:p>
            <a:pPr marL="0" indent="0">
              <a:buNone/>
            </a:pPr>
            <a:r>
              <a:rPr lang="en-GB" sz="1900" dirty="0"/>
              <a:t>DOAJ: </a:t>
            </a:r>
            <a:r>
              <a:rPr lang="en-GB" sz="1900" dirty="0">
                <a:solidFill>
                  <a:srgbClr val="0070C0"/>
                </a:solidFill>
                <a:hlinkClick r:id="rId13">
                  <a:extLst>
                    <a:ext uri="{A12FA001-AC4F-418D-AE19-62706E023703}">
                      <ahyp:hlinkClr xmlns:ahyp="http://schemas.microsoft.com/office/drawing/2018/hyperlinkcolor" val="tx"/>
                    </a:ext>
                  </a:extLst>
                </a:hlinkClick>
              </a:rPr>
              <a:t>Directory of Open Access Journals</a:t>
            </a:r>
            <a:endParaRPr lang="en-GB" sz="1900" dirty="0">
              <a:solidFill>
                <a:srgbClr val="0070C0"/>
              </a:solidFill>
            </a:endParaRPr>
          </a:p>
          <a:p>
            <a:pPr marL="0" indent="0">
              <a:buNone/>
            </a:pPr>
            <a:r>
              <a:rPr lang="en-GB" sz="1900" dirty="0" err="1">
                <a:solidFill>
                  <a:schemeClr val="tx1"/>
                </a:solidFill>
              </a:rPr>
              <a:t>OpenDOAR</a:t>
            </a:r>
            <a:r>
              <a:rPr lang="en-GB" sz="1900" dirty="0">
                <a:solidFill>
                  <a:schemeClr val="tx1"/>
                </a:solidFill>
              </a:rPr>
              <a:t>:</a:t>
            </a:r>
            <a:r>
              <a:rPr lang="en-GB" sz="1900" dirty="0">
                <a:solidFill>
                  <a:srgbClr val="0070C0"/>
                </a:solidFill>
              </a:rPr>
              <a:t> </a:t>
            </a:r>
            <a:r>
              <a:rPr lang="en-GB" sz="1900" dirty="0">
                <a:solidFill>
                  <a:srgbClr val="0070C0"/>
                </a:solidFill>
                <a:hlinkClick r:id="rId14">
                  <a:extLst>
                    <a:ext uri="{A12FA001-AC4F-418D-AE19-62706E023703}">
                      <ahyp:hlinkClr xmlns:ahyp="http://schemas.microsoft.com/office/drawing/2018/hyperlinkcolor" val="tx"/>
                    </a:ext>
                  </a:extLst>
                </a:hlinkClick>
              </a:rPr>
              <a:t>Directory of OA repositories</a:t>
            </a:r>
            <a:endParaRPr lang="en-GB" sz="1900" dirty="0">
              <a:solidFill>
                <a:srgbClr val="0070C0"/>
              </a:solidFill>
            </a:endParaRPr>
          </a:p>
          <a:p>
            <a:pPr marL="0" indent="0">
              <a:buNone/>
            </a:pPr>
            <a:endParaRPr lang="en-GB" b="0" i="0" dirty="0">
              <a:solidFill>
                <a:srgbClr val="0070C0"/>
              </a:solidFill>
              <a:effectLst/>
              <a:latin typeface="Segoe UI" panose="020B0502040204020203" pitchFamily="34" charset="0"/>
            </a:endParaRPr>
          </a:p>
          <a:p>
            <a:pPr marL="0" indent="0">
              <a:buNone/>
            </a:pPr>
            <a:endParaRPr lang="en-GB" dirty="0"/>
          </a:p>
        </p:txBody>
      </p:sp>
    </p:spTree>
    <p:extLst>
      <p:ext uri="{BB962C8B-B14F-4D97-AF65-F5344CB8AC3E}">
        <p14:creationId xmlns:p14="http://schemas.microsoft.com/office/powerpoint/2010/main" val="3414358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49EE-0CA8-CCC5-B779-2AF9FAA6DBA1}"/>
              </a:ext>
            </a:extLst>
          </p:cNvPr>
          <p:cNvSpPr>
            <a:spLocks noGrp="1"/>
          </p:cNvSpPr>
          <p:nvPr>
            <p:ph type="title"/>
          </p:nvPr>
        </p:nvSpPr>
        <p:spPr/>
        <p:txBody>
          <a:bodyPr/>
          <a:lstStyle/>
          <a:p>
            <a:r>
              <a:rPr lang="en-GB" dirty="0"/>
              <a:t>Useful links</a:t>
            </a:r>
          </a:p>
        </p:txBody>
      </p:sp>
      <p:sp>
        <p:nvSpPr>
          <p:cNvPr id="3" name="Content Placeholder 2">
            <a:extLst>
              <a:ext uri="{FF2B5EF4-FFF2-40B4-BE49-F238E27FC236}">
                <a16:creationId xmlns:a16="http://schemas.microsoft.com/office/drawing/2014/main" id="{7FB8C7C9-C15F-D8DE-5A28-C04B7AF9D9EF}"/>
              </a:ext>
            </a:extLst>
          </p:cNvPr>
          <p:cNvSpPr>
            <a:spLocks noGrp="1"/>
          </p:cNvSpPr>
          <p:nvPr>
            <p:ph idx="1"/>
          </p:nvPr>
        </p:nvSpPr>
        <p:spPr>
          <a:xfrm>
            <a:off x="2589212" y="1540042"/>
            <a:ext cx="8915400" cy="4371180"/>
          </a:xfrm>
        </p:spPr>
        <p:txBody>
          <a:bodyPr>
            <a:normAutofit fontScale="70000" lnSpcReduction="20000"/>
          </a:bodyPr>
          <a:lstStyle/>
          <a:p>
            <a:pPr>
              <a:buFont typeface="Arial" panose="020B0604020202020204" pitchFamily="34" charset="0"/>
              <a:buChar char="•"/>
            </a:pPr>
            <a:r>
              <a:rPr lang="en-GB" dirty="0">
                <a:solidFill>
                  <a:srgbClr val="0070C0"/>
                </a:solidFill>
                <a:hlinkClick r:id="rId2">
                  <a:extLst>
                    <a:ext uri="{A12FA001-AC4F-418D-AE19-62706E023703}">
                      <ahyp:hlinkClr xmlns:ahyp="http://schemas.microsoft.com/office/drawing/2018/hyperlinkcolor" val="tx"/>
                    </a:ext>
                  </a:extLst>
                </a:hlinkClick>
              </a:rPr>
              <a:t>Alternatives to mainstream publishing within and beyond academia | Ephemeral Journal (ephemerajournal.org)</a:t>
            </a:r>
            <a:endParaRPr lang="en-GB" dirty="0">
              <a:solidFill>
                <a:srgbClr val="0070C0"/>
              </a:solidFill>
            </a:endParaRPr>
          </a:p>
          <a:p>
            <a:pPr>
              <a:buFont typeface="Arial" panose="020B0604020202020204" pitchFamily="34" charset="0"/>
              <a:buChar char="•"/>
            </a:pPr>
            <a:r>
              <a:rPr lang="en-GB" dirty="0">
                <a:solidFill>
                  <a:srgbClr val="0070C0"/>
                </a:solidFill>
                <a:hlinkClick r:id="rId3">
                  <a:extLst>
                    <a:ext uri="{A12FA001-AC4F-418D-AE19-62706E023703}">
                      <ahyp:hlinkClr xmlns:ahyp="http://schemas.microsoft.com/office/drawing/2018/hyperlinkcolor" val="tx"/>
                    </a:ext>
                  </a:extLst>
                </a:hlinkClick>
              </a:rPr>
              <a:t>Campaign to investigate the Library </a:t>
            </a:r>
            <a:r>
              <a:rPr lang="en-GB" dirty="0" err="1">
                <a:solidFill>
                  <a:srgbClr val="0070C0"/>
                </a:solidFill>
                <a:hlinkClick r:id="rId3">
                  <a:extLst>
                    <a:ext uri="{A12FA001-AC4F-418D-AE19-62706E023703}">
                      <ahyp:hlinkClr xmlns:ahyp="http://schemas.microsoft.com/office/drawing/2018/hyperlinkcolor" val="tx"/>
                    </a:ext>
                  </a:extLst>
                </a:hlinkClick>
              </a:rPr>
              <a:t>ebook</a:t>
            </a:r>
            <a:r>
              <a:rPr lang="en-GB" dirty="0">
                <a:solidFill>
                  <a:srgbClr val="0070C0"/>
                </a:solidFill>
                <a:hlinkClick r:id="rId3">
                  <a:extLst>
                    <a:ext uri="{A12FA001-AC4F-418D-AE19-62706E023703}">
                      <ahyp:hlinkClr xmlns:ahyp="http://schemas.microsoft.com/office/drawing/2018/hyperlinkcolor" val="tx"/>
                    </a:ext>
                  </a:extLst>
                </a:hlinkClick>
              </a:rPr>
              <a:t> market – Fighting for fair e-lending rights (academicebookinvestigation.org)</a:t>
            </a:r>
            <a:endParaRPr lang="en-GB" dirty="0">
              <a:solidFill>
                <a:srgbClr val="0070C0"/>
              </a:solidFill>
            </a:endParaRPr>
          </a:p>
          <a:p>
            <a:pPr>
              <a:buFont typeface="Arial" panose="020B0604020202020204" pitchFamily="34" charset="0"/>
              <a:buChar char="•"/>
            </a:pPr>
            <a:r>
              <a:rPr lang="en-GB" dirty="0">
                <a:solidFill>
                  <a:srgbClr val="0070C0"/>
                </a:solidFill>
                <a:hlinkClick r:id="rId4">
                  <a:extLst>
                    <a:ext uri="{A12FA001-AC4F-418D-AE19-62706E023703}">
                      <ahyp:hlinkClr xmlns:ahyp="http://schemas.microsoft.com/office/drawing/2018/hyperlinkcolor" val="tx"/>
                    </a:ext>
                  </a:extLst>
                </a:hlinkClick>
              </a:rPr>
              <a:t>Funder's Requirements University of Brighton (sharepoint.com)</a:t>
            </a:r>
            <a:endParaRPr lang="en-GB" dirty="0">
              <a:solidFill>
                <a:srgbClr val="0070C0"/>
              </a:solidFill>
              <a:hlinkClick r:id="rId5">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en-GB" dirty="0">
                <a:solidFill>
                  <a:srgbClr val="0070C0"/>
                </a:solidFill>
                <a:hlinkClick r:id="rId5">
                  <a:extLst>
                    <a:ext uri="{A12FA001-AC4F-418D-AE19-62706E023703}">
                      <ahyp:hlinkClr xmlns:ahyp="http://schemas.microsoft.com/office/drawing/2018/hyperlinkcolor" val="tx"/>
                    </a:ext>
                  </a:extLst>
                </a:hlinkClick>
              </a:rPr>
              <a:t>Sanctioning of 50 journals raises concerns over special issues in ‘mega-journals’ | News | Chemistry</a:t>
            </a:r>
          </a:p>
          <a:p>
            <a:pPr>
              <a:buFont typeface="Arial" panose="020B0604020202020204" pitchFamily="34" charset="0"/>
              <a:buChar char="•"/>
            </a:pPr>
            <a:r>
              <a:rPr lang="en-GB" sz="1800" dirty="0">
                <a:solidFill>
                  <a:srgbClr val="0070C0"/>
                </a:solidFill>
                <a:hlinkClick r:id="rId6">
                  <a:extLst>
                    <a:ext uri="{A12FA001-AC4F-418D-AE19-62706E023703}">
                      <ahyp:hlinkClr xmlns:ahyp="http://schemas.microsoft.com/office/drawing/2018/hyperlinkcolor" val="tx"/>
                    </a:ext>
                  </a:extLst>
                </a:hlinkClick>
              </a:rPr>
              <a:t>Global Social Sciences &amp; Humanities Publishing 2023-2027 - The Freedonia Group</a:t>
            </a:r>
            <a:endParaRPr lang="en-GB" sz="1800" dirty="0">
              <a:solidFill>
                <a:srgbClr val="0070C0"/>
              </a:solidFill>
            </a:endParaRPr>
          </a:p>
          <a:p>
            <a:pPr>
              <a:buFont typeface="Arial" panose="020B0604020202020204" pitchFamily="34" charset="0"/>
              <a:buChar char="•"/>
            </a:pPr>
            <a:r>
              <a:rPr lang="en-GB" dirty="0">
                <a:solidFill>
                  <a:srgbClr val="0070C0"/>
                </a:solidFill>
                <a:hlinkClick r:id="rId7">
                  <a:extLst>
                    <a:ext uri="{A12FA001-AC4F-418D-AE19-62706E023703}">
                      <ahyp:hlinkClr xmlns:ahyp="http://schemas.microsoft.com/office/drawing/2018/hyperlinkcolor" val="tx"/>
                    </a:ext>
                  </a:extLst>
                </a:hlinkClick>
              </a:rPr>
              <a:t>Guest Post - Addressing Paper Mills and a Way Forward for Journal Security - The Scholarly Kitchen (sspnet.org)</a:t>
            </a:r>
            <a:endParaRPr lang="en-GB" dirty="0">
              <a:solidFill>
                <a:srgbClr val="0070C0"/>
              </a:solidFill>
            </a:endParaRPr>
          </a:p>
          <a:p>
            <a:pPr>
              <a:buFont typeface="Arial" panose="020B0604020202020204" pitchFamily="34" charset="0"/>
              <a:buChar char="•"/>
            </a:pPr>
            <a:r>
              <a:rPr lang="en-GB" dirty="0">
                <a:solidFill>
                  <a:srgbClr val="0070C0"/>
                </a:solidFill>
                <a:hlinkClick r:id="rId8">
                  <a:extLst>
                    <a:ext uri="{A12FA001-AC4F-418D-AE19-62706E023703}">
                      <ahyp:hlinkClr xmlns:ahyp="http://schemas.microsoft.com/office/drawing/2018/hyperlinkcolor" val="tx"/>
                    </a:ext>
                  </a:extLst>
                </a:hlinkClick>
              </a:rPr>
              <a:t>Libraries call on academic colleagues to help shift to full open academic publishing | SCONUL</a:t>
            </a:r>
            <a:endParaRPr lang="en-GB" dirty="0">
              <a:solidFill>
                <a:srgbClr val="0070C0"/>
              </a:solidFill>
            </a:endParaRPr>
          </a:p>
          <a:p>
            <a:pPr>
              <a:buFont typeface="Arial" panose="020B0604020202020204" pitchFamily="34" charset="0"/>
              <a:buChar char="•"/>
            </a:pPr>
            <a:r>
              <a:rPr lang="en-GB" dirty="0">
                <a:solidFill>
                  <a:srgbClr val="0070C0"/>
                </a:solidFill>
                <a:hlinkClick r:id="rId9">
                  <a:extLst>
                    <a:ext uri="{A12FA001-AC4F-418D-AE19-62706E023703}">
                      <ahyp:hlinkClr xmlns:ahyp="http://schemas.microsoft.com/office/drawing/2018/hyperlinkcolor" val="tx"/>
                    </a:ext>
                  </a:extLst>
                </a:hlinkClick>
              </a:rPr>
              <a:t>Octopus: creating a new primary research record for science – Jisc</a:t>
            </a:r>
            <a:endParaRPr lang="en-GB" dirty="0">
              <a:solidFill>
                <a:srgbClr val="0070C0"/>
              </a:solidFill>
            </a:endParaRPr>
          </a:p>
          <a:p>
            <a:pPr>
              <a:buFont typeface="Arial" panose="020B0604020202020204" pitchFamily="34" charset="0"/>
              <a:buChar char="•"/>
            </a:pPr>
            <a:r>
              <a:rPr lang="en-GB" dirty="0">
                <a:solidFill>
                  <a:srgbClr val="0070C0"/>
                </a:solidFill>
                <a:hlinkClick r:id="rId10">
                  <a:extLst>
                    <a:ext uri="{A12FA001-AC4F-418D-AE19-62706E023703}">
                      <ahyp:hlinkClr xmlns:ahyp="http://schemas.microsoft.com/office/drawing/2018/hyperlinkcolor" val="tx"/>
                    </a:ext>
                  </a:extLst>
                </a:hlinkClick>
              </a:rPr>
              <a:t>OSTP Issues Guidance to Make Federally Funded Research Freely Available Without Delay | OSTP | The White House</a:t>
            </a:r>
            <a:endParaRPr lang="en-GB" dirty="0">
              <a:solidFill>
                <a:srgbClr val="0070C0"/>
              </a:solidFill>
            </a:endParaRPr>
          </a:p>
          <a:p>
            <a:pPr>
              <a:buFont typeface="Arial" panose="020B0604020202020204" pitchFamily="34" charset="0"/>
              <a:buChar char="•"/>
            </a:pPr>
            <a:r>
              <a:rPr lang="en-GB" dirty="0">
                <a:solidFill>
                  <a:srgbClr val="0070C0"/>
                </a:solidFill>
                <a:hlinkClick r:id="rId11">
                  <a:extLst>
                    <a:ext uri="{A12FA001-AC4F-418D-AE19-62706E023703}">
                      <ahyp:hlinkClr xmlns:ahyp="http://schemas.microsoft.com/office/drawing/2018/hyperlinkcolor" val="tx"/>
                    </a:ext>
                  </a:extLst>
                </a:hlinkClick>
              </a:rPr>
              <a:t>Rights retention: publisher responses to the University's pilot - Unlocking Research (cam.ac.uk)</a:t>
            </a:r>
            <a:endParaRPr lang="en-GB" dirty="0">
              <a:solidFill>
                <a:srgbClr val="0070C0"/>
              </a:solidFill>
            </a:endParaRPr>
          </a:p>
          <a:p>
            <a:pPr>
              <a:buFont typeface="Arial" panose="020B0604020202020204" pitchFamily="34" charset="0"/>
              <a:buChar char="•"/>
            </a:pPr>
            <a:r>
              <a:rPr lang="en-GB" dirty="0" err="1">
                <a:hlinkClick r:id="rId12"/>
              </a:rPr>
              <a:t>SocArXiv</a:t>
            </a:r>
            <a:r>
              <a:rPr lang="en-GB">
                <a:hlinkClick r:id="rId12"/>
              </a:rPr>
              <a:t> Papers (osf.io)</a:t>
            </a:r>
            <a:endParaRPr lang="en-GB" dirty="0">
              <a:solidFill>
                <a:srgbClr val="0070C0"/>
              </a:solidFill>
            </a:endParaRPr>
          </a:p>
          <a:p>
            <a:pPr>
              <a:buFont typeface="Arial" panose="020B0604020202020204" pitchFamily="34" charset="0"/>
              <a:buChar char="•"/>
            </a:pPr>
            <a:r>
              <a:rPr lang="en-GB" dirty="0">
                <a:solidFill>
                  <a:srgbClr val="0070C0"/>
                </a:solidFill>
                <a:hlinkClick r:id="rId13">
                  <a:extLst>
                    <a:ext uri="{A12FA001-AC4F-418D-AE19-62706E023703}">
                      <ahyp:hlinkClr xmlns:ahyp="http://schemas.microsoft.com/office/drawing/2018/hyperlinkcolor" val="tx"/>
                    </a:ext>
                  </a:extLst>
                </a:hlinkClick>
              </a:rPr>
              <a:t>‘Too greedy’: mass walkout at global science journal over ‘unethical’ fees | Peer review and scientific publishing | The Guardian</a:t>
            </a:r>
            <a:endParaRPr lang="en-GB" dirty="0">
              <a:solidFill>
                <a:srgbClr val="0070C0"/>
              </a:solidFill>
            </a:endParaRPr>
          </a:p>
          <a:p>
            <a:pPr>
              <a:buFont typeface="Arial" panose="020B0604020202020204" pitchFamily="34" charset="0"/>
              <a:buChar char="•"/>
            </a:pPr>
            <a:r>
              <a:rPr lang="en-GB" dirty="0">
                <a:solidFill>
                  <a:srgbClr val="0070C0"/>
                </a:solidFill>
                <a:hlinkClick r:id="rId14">
                  <a:extLst>
                    <a:ext uri="{A12FA001-AC4F-418D-AE19-62706E023703}">
                      <ahyp:hlinkClr xmlns:ahyp="http://schemas.microsoft.com/office/drawing/2018/hyperlinkcolor" val="tx"/>
                    </a:ext>
                  </a:extLst>
                </a:hlinkClick>
              </a:rPr>
              <a:t>UKRI announces new Open Access Policy – UKRI</a:t>
            </a:r>
            <a:endParaRPr lang="en-GB" dirty="0">
              <a:solidFill>
                <a:srgbClr val="0070C0"/>
              </a:solidFill>
            </a:endParaRPr>
          </a:p>
          <a:p>
            <a:pPr>
              <a:buFont typeface="Arial" panose="020B0604020202020204" pitchFamily="34" charset="0"/>
              <a:buChar char="•"/>
            </a:pPr>
            <a:r>
              <a:rPr lang="en-GB" dirty="0">
                <a:solidFill>
                  <a:srgbClr val="0070C0"/>
                </a:solidFill>
                <a:hlinkClick r:id="rId15">
                  <a:extLst>
                    <a:ext uri="{A12FA001-AC4F-418D-AE19-62706E023703}">
                      <ahyp:hlinkClr xmlns:ahyp="http://schemas.microsoft.com/office/drawing/2018/hyperlinkcolor" val="tx"/>
                    </a:ext>
                  </a:extLst>
                </a:hlinkClick>
              </a:rPr>
              <a:t>UKRI and Pre-prints</a:t>
            </a:r>
            <a:endParaRPr lang="en-GB" dirty="0">
              <a:solidFill>
                <a:srgbClr val="0070C0"/>
              </a:solidFill>
            </a:endParaRP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1115104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A5096-836D-68F4-74B5-64B44D60E008}"/>
              </a:ext>
            </a:extLst>
          </p:cNvPr>
          <p:cNvSpPr>
            <a:spLocks noGrp="1"/>
          </p:cNvSpPr>
          <p:nvPr>
            <p:ph type="title"/>
          </p:nvPr>
        </p:nvSpPr>
        <p:spPr/>
        <p:txBody>
          <a:bodyPr/>
          <a:lstStyle/>
          <a:p>
            <a:r>
              <a:rPr lang="en-GB" dirty="0">
                <a:solidFill>
                  <a:schemeClr val="accent2">
                    <a:lumMod val="50000"/>
                  </a:schemeClr>
                </a:solidFill>
              </a:rPr>
              <a:t>What we are going to cover</a:t>
            </a:r>
          </a:p>
        </p:txBody>
      </p:sp>
      <p:sp>
        <p:nvSpPr>
          <p:cNvPr id="3" name="Content Placeholder 2">
            <a:extLst>
              <a:ext uri="{FF2B5EF4-FFF2-40B4-BE49-F238E27FC236}">
                <a16:creationId xmlns:a16="http://schemas.microsoft.com/office/drawing/2014/main" id="{C23EE9AF-73C7-421E-6B88-47797DC0BCE2}"/>
              </a:ext>
            </a:extLst>
          </p:cNvPr>
          <p:cNvSpPr>
            <a:spLocks noGrp="1"/>
          </p:cNvSpPr>
          <p:nvPr>
            <p:ph sz="half" idx="1"/>
          </p:nvPr>
        </p:nvSpPr>
        <p:spPr>
          <a:xfrm>
            <a:off x="1814771" y="1906554"/>
            <a:ext cx="4725987" cy="4102359"/>
          </a:xfrm>
        </p:spPr>
        <p:txBody>
          <a:bodyPr>
            <a:normAutofit lnSpcReduction="10000"/>
          </a:bodyPr>
          <a:lstStyle/>
          <a:p>
            <a:pPr>
              <a:buFont typeface="Arial" panose="020B0604020202020204" pitchFamily="34" charset="0"/>
              <a:buChar char="•"/>
            </a:pPr>
            <a:r>
              <a:rPr lang="en-GB" sz="2800" dirty="0"/>
              <a:t>The OA labyrinth</a:t>
            </a:r>
          </a:p>
          <a:p>
            <a:pPr marL="457200" lvl="1" indent="0">
              <a:buNone/>
            </a:pPr>
            <a:r>
              <a:rPr lang="en-GB" sz="2600" dirty="0"/>
              <a:t>OA characteristics, triggers for change, recent developments, issues for writers, issues for institutions and readers.</a:t>
            </a:r>
          </a:p>
          <a:p>
            <a:pPr>
              <a:buFont typeface="Arial" panose="020B0604020202020204" pitchFamily="34" charset="0"/>
              <a:buChar char="•"/>
            </a:pPr>
            <a:r>
              <a:rPr lang="en-GB" sz="2800" dirty="0"/>
              <a:t>Institutional and community responses</a:t>
            </a:r>
          </a:p>
          <a:p>
            <a:pPr>
              <a:buFont typeface="Arial" panose="020B0604020202020204" pitchFamily="34" charset="0"/>
              <a:buChar char="•"/>
            </a:pPr>
            <a:r>
              <a:rPr lang="en-GB" sz="2800" dirty="0"/>
              <a:t>Innovative developments</a:t>
            </a:r>
          </a:p>
          <a:p>
            <a:pPr>
              <a:buFont typeface="Arial" panose="020B0604020202020204" pitchFamily="34" charset="0"/>
              <a:buChar char="•"/>
            </a:pPr>
            <a:r>
              <a:rPr lang="en-GB" sz="2800" dirty="0"/>
              <a:t>Tools that can help</a:t>
            </a:r>
          </a:p>
        </p:txBody>
      </p:sp>
      <p:sp>
        <p:nvSpPr>
          <p:cNvPr id="4" name="Content Placeholder 3">
            <a:extLst>
              <a:ext uri="{FF2B5EF4-FFF2-40B4-BE49-F238E27FC236}">
                <a16:creationId xmlns:a16="http://schemas.microsoft.com/office/drawing/2014/main" id="{3AC39F2D-85C8-9DD6-311D-BEDFEC2C459D}"/>
              </a:ext>
            </a:extLst>
          </p:cNvPr>
          <p:cNvSpPr>
            <a:spLocks noGrp="1"/>
          </p:cNvSpPr>
          <p:nvPr>
            <p:ph sz="half" idx="2"/>
          </p:nvPr>
        </p:nvSpPr>
        <p:spPr>
          <a:xfrm>
            <a:off x="6811347" y="1904999"/>
            <a:ext cx="4629526" cy="4019939"/>
          </a:xfrm>
          <a:blipFill>
            <a:blip r:embed="rId3">
              <a:extLst>
                <a:ext uri="{837473B0-CC2E-450A-ABE3-18F120FF3D39}">
                  <a1611:picAttrSrcUrl xmlns:a1611="http://schemas.microsoft.com/office/drawing/2016/11/main" r:id="rId4"/>
                </a:ext>
              </a:extLst>
            </a:blip>
            <a:stretch>
              <a:fillRect/>
            </a:stretch>
          </a:blipFill>
        </p:spPr>
        <p:txBody>
          <a:bodyPr>
            <a:normAutofit lnSpcReduction="10000"/>
          </a:bodyPr>
          <a:lstStyle/>
          <a:p>
            <a:endParaRPr lang="en-GB" dirty="0"/>
          </a:p>
        </p:txBody>
      </p:sp>
    </p:spTree>
    <p:extLst>
      <p:ext uri="{BB962C8B-B14F-4D97-AF65-F5344CB8AC3E}">
        <p14:creationId xmlns:p14="http://schemas.microsoft.com/office/powerpoint/2010/main" val="325224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F0FA-3D61-B565-41ED-40C024750404}"/>
              </a:ext>
            </a:extLst>
          </p:cNvPr>
          <p:cNvSpPr>
            <a:spLocks noGrp="1"/>
          </p:cNvSpPr>
          <p:nvPr>
            <p:ph type="title"/>
          </p:nvPr>
        </p:nvSpPr>
        <p:spPr/>
        <p:txBody>
          <a:bodyPr/>
          <a:lstStyle/>
          <a:p>
            <a:r>
              <a:rPr lang="en-GB" dirty="0">
                <a:solidFill>
                  <a:schemeClr val="accent2">
                    <a:lumMod val="50000"/>
                  </a:schemeClr>
                </a:solidFill>
              </a:rPr>
              <a:t>Open Access characteristics for books, journals, data</a:t>
            </a:r>
          </a:p>
        </p:txBody>
      </p:sp>
      <p:sp>
        <p:nvSpPr>
          <p:cNvPr id="3" name="Content Placeholder 2">
            <a:extLst>
              <a:ext uri="{FF2B5EF4-FFF2-40B4-BE49-F238E27FC236}">
                <a16:creationId xmlns:a16="http://schemas.microsoft.com/office/drawing/2014/main" id="{92581017-B979-589C-B147-D4A8DA72E4EF}"/>
              </a:ext>
            </a:extLst>
          </p:cNvPr>
          <p:cNvSpPr>
            <a:spLocks noGrp="1"/>
          </p:cNvSpPr>
          <p:nvPr>
            <p:ph sz="half" idx="1"/>
          </p:nvPr>
        </p:nvSpPr>
        <p:spPr/>
        <p:txBody>
          <a:bodyPr>
            <a:normAutofit fontScale="92500"/>
          </a:bodyPr>
          <a:lstStyle/>
          <a:p>
            <a:pPr marL="0" indent="0">
              <a:buNone/>
            </a:pPr>
            <a:r>
              <a:rPr lang="en-GB" sz="2800" b="1" dirty="0">
                <a:solidFill>
                  <a:schemeClr val="accent2">
                    <a:lumMod val="75000"/>
                  </a:schemeClr>
                </a:solidFill>
              </a:rPr>
              <a:t>OA characteristics</a:t>
            </a:r>
          </a:p>
          <a:p>
            <a:pPr>
              <a:buFont typeface="Arial" panose="020B0604020202020204" pitchFamily="34" charset="0"/>
              <a:buChar char="•"/>
            </a:pPr>
            <a:r>
              <a:rPr lang="en-GB" sz="2800" dirty="0"/>
              <a:t>Digital</a:t>
            </a:r>
          </a:p>
          <a:p>
            <a:pPr>
              <a:buFont typeface="Arial" panose="020B0604020202020204" pitchFamily="34" charset="0"/>
              <a:buChar char="•"/>
            </a:pPr>
            <a:r>
              <a:rPr lang="en-GB" sz="2800" dirty="0"/>
              <a:t>Accessible/discoverable</a:t>
            </a:r>
          </a:p>
          <a:p>
            <a:pPr>
              <a:buFont typeface="Arial" panose="020B0604020202020204" pitchFamily="34" charset="0"/>
              <a:buChar char="•"/>
            </a:pPr>
            <a:r>
              <a:rPr lang="en-GB" sz="2800" dirty="0"/>
              <a:t>Free of charge</a:t>
            </a:r>
          </a:p>
          <a:p>
            <a:pPr>
              <a:buFont typeface="Arial" panose="020B0604020202020204" pitchFamily="34" charset="0"/>
              <a:buChar char="•"/>
            </a:pPr>
            <a:r>
              <a:rPr lang="en-GB" sz="2800" dirty="0"/>
              <a:t>Free of most copyright </a:t>
            </a:r>
          </a:p>
          <a:p>
            <a:pPr>
              <a:buFont typeface="Arial" panose="020B0604020202020204" pitchFamily="34" charset="0"/>
              <a:buChar char="•"/>
            </a:pPr>
            <a:r>
              <a:rPr lang="en-GB" sz="2800" dirty="0"/>
              <a:t>Free of licensing restrictions</a:t>
            </a:r>
          </a:p>
          <a:p>
            <a:pPr marL="0" indent="0">
              <a:buNone/>
            </a:pPr>
            <a:r>
              <a:rPr lang="en-GB" dirty="0"/>
              <a:t> </a:t>
            </a:r>
          </a:p>
        </p:txBody>
      </p:sp>
      <p:pic>
        <p:nvPicPr>
          <p:cNvPr id="11" name="Content Placeholder 10" descr="Man putting up sign for store opening">
            <a:extLst>
              <a:ext uri="{FF2B5EF4-FFF2-40B4-BE49-F238E27FC236}">
                <a16:creationId xmlns:a16="http://schemas.microsoft.com/office/drawing/2014/main" id="{9D8691BB-D13F-BA5B-670F-8B85DEE9C61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3" y="2546095"/>
            <a:ext cx="4076702" cy="2918336"/>
          </a:xfrm>
        </p:spPr>
      </p:pic>
    </p:spTree>
    <p:extLst>
      <p:ext uri="{BB962C8B-B14F-4D97-AF65-F5344CB8AC3E}">
        <p14:creationId xmlns:p14="http://schemas.microsoft.com/office/powerpoint/2010/main" val="3801173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6ABF50-FE90-6F10-2311-82D049DBF3E4}"/>
              </a:ext>
            </a:extLst>
          </p:cNvPr>
          <p:cNvSpPr>
            <a:spLocks noGrp="1"/>
          </p:cNvSpPr>
          <p:nvPr>
            <p:ph type="title"/>
          </p:nvPr>
        </p:nvSpPr>
        <p:spPr/>
        <p:txBody>
          <a:bodyPr/>
          <a:lstStyle/>
          <a:p>
            <a:r>
              <a:rPr lang="en-GB" dirty="0">
                <a:solidFill>
                  <a:schemeClr val="accent2">
                    <a:lumMod val="50000"/>
                  </a:schemeClr>
                </a:solidFill>
              </a:rPr>
              <a:t>Triggers for change </a:t>
            </a:r>
          </a:p>
        </p:txBody>
      </p:sp>
      <p:sp>
        <p:nvSpPr>
          <p:cNvPr id="6" name="Content Placeholder 4">
            <a:extLst>
              <a:ext uri="{FF2B5EF4-FFF2-40B4-BE49-F238E27FC236}">
                <a16:creationId xmlns:a16="http://schemas.microsoft.com/office/drawing/2014/main" id="{13127A37-DA38-E03D-C2E5-777C3269ECF0}"/>
              </a:ext>
            </a:extLst>
          </p:cNvPr>
          <p:cNvSpPr>
            <a:spLocks noGrp="1"/>
          </p:cNvSpPr>
          <p:nvPr>
            <p:ph idx="1"/>
          </p:nvPr>
        </p:nvSpPr>
        <p:spPr/>
        <p:txBody>
          <a:bodyPr>
            <a:normAutofit/>
          </a:bodyPr>
          <a:lstStyle/>
          <a:p>
            <a:pPr>
              <a:buFont typeface="Arial" panose="020B0604020202020204" pitchFamily="34" charset="0"/>
              <a:buChar char="•"/>
            </a:pPr>
            <a:r>
              <a:rPr lang="en-GB" sz="3000" dirty="0"/>
              <a:t>National and international bodies and frameworks (i.e. research consortiums like </a:t>
            </a:r>
            <a:r>
              <a:rPr lang="en-GB" sz="3000" dirty="0" err="1"/>
              <a:t>cOAlition</a:t>
            </a:r>
            <a:r>
              <a:rPr lang="en-GB" sz="3000" dirty="0"/>
              <a:t> S, the REF)</a:t>
            </a:r>
          </a:p>
          <a:p>
            <a:pPr>
              <a:buFont typeface="Arial" panose="020B0604020202020204" pitchFamily="34" charset="0"/>
              <a:buChar char="•"/>
            </a:pPr>
            <a:r>
              <a:rPr lang="en-GB" sz="3000" dirty="0"/>
              <a:t>Funders’ requirements and policies (i.e. UKRI)</a:t>
            </a:r>
          </a:p>
          <a:p>
            <a:pPr>
              <a:buFont typeface="Arial" panose="020B0604020202020204" pitchFamily="34" charset="0"/>
              <a:buChar char="•"/>
            </a:pPr>
            <a:r>
              <a:rPr lang="en-GB" sz="3000" dirty="0"/>
              <a:t>Publishers (i.e. APCs, embargos, licences, sales, pricing)</a:t>
            </a:r>
          </a:p>
          <a:p>
            <a:endParaRPr lang="en-GB" dirty="0"/>
          </a:p>
          <a:p>
            <a:endParaRPr lang="en-GB" dirty="0"/>
          </a:p>
        </p:txBody>
      </p:sp>
    </p:spTree>
    <p:extLst>
      <p:ext uri="{BB962C8B-B14F-4D97-AF65-F5344CB8AC3E}">
        <p14:creationId xmlns:p14="http://schemas.microsoft.com/office/powerpoint/2010/main" val="3655336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9A27-74B4-D4C1-DE42-25752443C833}"/>
              </a:ext>
            </a:extLst>
          </p:cNvPr>
          <p:cNvSpPr>
            <a:spLocks noGrp="1"/>
          </p:cNvSpPr>
          <p:nvPr>
            <p:ph type="title"/>
          </p:nvPr>
        </p:nvSpPr>
        <p:spPr/>
        <p:txBody>
          <a:bodyPr/>
          <a:lstStyle/>
          <a:p>
            <a:r>
              <a:rPr lang="en-GB" dirty="0">
                <a:solidFill>
                  <a:schemeClr val="accent2">
                    <a:lumMod val="50000"/>
                  </a:schemeClr>
                </a:solidFill>
              </a:rPr>
              <a:t>Recent developments </a:t>
            </a:r>
          </a:p>
        </p:txBody>
      </p:sp>
      <p:sp>
        <p:nvSpPr>
          <p:cNvPr id="3" name="Content Placeholder 2">
            <a:extLst>
              <a:ext uri="{FF2B5EF4-FFF2-40B4-BE49-F238E27FC236}">
                <a16:creationId xmlns:a16="http://schemas.microsoft.com/office/drawing/2014/main" id="{B02BB720-1287-A975-D26D-2321A10D0A15}"/>
              </a:ext>
            </a:extLst>
          </p:cNvPr>
          <p:cNvSpPr>
            <a:spLocks noGrp="1"/>
          </p:cNvSpPr>
          <p:nvPr>
            <p:ph idx="1"/>
          </p:nvPr>
        </p:nvSpPr>
        <p:spPr>
          <a:xfrm>
            <a:off x="1931485" y="1219200"/>
            <a:ext cx="9346115" cy="5469467"/>
          </a:xfrm>
        </p:spPr>
        <p:txBody>
          <a:bodyPr>
            <a:normAutofit/>
          </a:bodyPr>
          <a:lstStyle/>
          <a:p>
            <a:pPr marL="0" indent="0">
              <a:buNone/>
            </a:pPr>
            <a:r>
              <a:rPr lang="en-GB" sz="2400" dirty="0">
                <a:solidFill>
                  <a:schemeClr val="accent2">
                    <a:lumMod val="75000"/>
                  </a:schemeClr>
                </a:solidFill>
                <a:hlinkClick r:id="rId2"/>
              </a:rPr>
              <a:t>UKRI updated policy</a:t>
            </a:r>
            <a:r>
              <a:rPr lang="en-GB" sz="2400" dirty="0">
                <a:solidFill>
                  <a:schemeClr val="accent2">
                    <a:lumMod val="75000"/>
                  </a:schemeClr>
                </a:solidFill>
              </a:rPr>
              <a:t>:</a:t>
            </a:r>
          </a:p>
          <a:p>
            <a:pPr>
              <a:buFont typeface="Arial" panose="020B0604020202020204" pitchFamily="34" charset="0"/>
              <a:buChar char="•"/>
            </a:pPr>
            <a:r>
              <a:rPr lang="en-GB" dirty="0"/>
              <a:t>Immediate OA (within one month of online publication), for peer-reviewed research articles and conference proceedings submitted for publication from </a:t>
            </a:r>
            <a:r>
              <a:rPr lang="en-GB" b="1" dirty="0"/>
              <a:t>1</a:t>
            </a:r>
            <a:r>
              <a:rPr lang="en-GB" b="1" baseline="30000" dirty="0"/>
              <a:t>st</a:t>
            </a:r>
            <a:r>
              <a:rPr lang="en-GB" b="1" dirty="0"/>
              <a:t> April 2022</a:t>
            </a:r>
            <a:r>
              <a:rPr lang="en-GB" dirty="0"/>
              <a:t>. </a:t>
            </a:r>
          </a:p>
          <a:p>
            <a:pPr>
              <a:buFont typeface="Arial" panose="020B0604020202020204" pitchFamily="34" charset="0"/>
              <a:buChar char="•"/>
            </a:pPr>
            <a:r>
              <a:rPr lang="en-GB" dirty="0"/>
              <a:t>New requirement for monographs, book chapters and edited collections published from </a:t>
            </a:r>
            <a:r>
              <a:rPr lang="en-GB" b="1" dirty="0"/>
              <a:t>1</a:t>
            </a:r>
            <a:r>
              <a:rPr lang="en-GB" b="1" baseline="30000" dirty="0"/>
              <a:t>st</a:t>
            </a:r>
            <a:r>
              <a:rPr lang="en-GB" b="1" dirty="0"/>
              <a:t> Jan 2024</a:t>
            </a:r>
            <a:r>
              <a:rPr lang="en-GB" dirty="0"/>
              <a:t> to be made open access within 12 months of publication (1</a:t>
            </a:r>
            <a:r>
              <a:rPr lang="en-GB" baseline="30000" dirty="0"/>
              <a:t>st</a:t>
            </a:r>
            <a:r>
              <a:rPr lang="en-GB" dirty="0"/>
              <a:t> Jan 2025).</a:t>
            </a:r>
          </a:p>
          <a:p>
            <a:pPr marL="0" indent="0">
              <a:buNone/>
            </a:pPr>
            <a:r>
              <a:rPr lang="en-GB" sz="2400" dirty="0">
                <a:solidFill>
                  <a:schemeClr val="accent2">
                    <a:lumMod val="75000"/>
                  </a:schemeClr>
                </a:solidFill>
              </a:rPr>
              <a:t>US Office of Science and Technology Policy (OSTP) change of policy:</a:t>
            </a:r>
          </a:p>
          <a:p>
            <a:pPr>
              <a:buFont typeface="Arial" panose="020B0604020202020204" pitchFamily="34" charset="0"/>
              <a:buChar char="•"/>
            </a:pPr>
            <a:r>
              <a:rPr lang="en-GB" dirty="0"/>
              <a:t>They updated their guidance to make </a:t>
            </a:r>
            <a:r>
              <a:rPr lang="en-GB" dirty="0">
                <a:effectLst/>
                <a:ea typeface="Calibri" panose="020F0502020204030204" pitchFamily="34" charset="0"/>
                <a:cs typeface="Times New Roman" panose="02020603050405020304" pitchFamily="18" charset="0"/>
              </a:rPr>
              <a:t>publications and research funded by taxpayers publicly accessible without an embargo or cost as soon as possible. </a:t>
            </a:r>
          </a:p>
          <a:p>
            <a:pPr>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All policies to be updated and fully implemented by 31</a:t>
            </a:r>
            <a:r>
              <a:rPr lang="en-GB" baseline="30000" dirty="0">
                <a:effectLst/>
                <a:ea typeface="Calibri" panose="020F0502020204030204" pitchFamily="34" charset="0"/>
                <a:cs typeface="Times New Roman" panose="02020603050405020304" pitchFamily="18" charset="0"/>
              </a:rPr>
              <a:t>st</a:t>
            </a:r>
            <a:r>
              <a:rPr lang="en-GB" dirty="0">
                <a:effectLst/>
                <a:ea typeface="Calibri" panose="020F0502020204030204" pitchFamily="34" charset="0"/>
                <a:cs typeface="Times New Roman" panose="02020603050405020304" pitchFamily="18" charset="0"/>
              </a:rPr>
              <a:t> Dec 2025.</a:t>
            </a:r>
          </a:p>
          <a:p>
            <a:pPr marL="0" indent="0">
              <a:buNone/>
            </a:pPr>
            <a:r>
              <a:rPr lang="en-GB" sz="2400" dirty="0">
                <a:solidFill>
                  <a:schemeClr val="accent2">
                    <a:lumMod val="75000"/>
                  </a:schemeClr>
                </a:solidFill>
              </a:rPr>
              <a:t>REF2029:</a:t>
            </a:r>
          </a:p>
          <a:p>
            <a:pPr>
              <a:buFont typeface="Arial" panose="020B0604020202020204" pitchFamily="34" charset="0"/>
              <a:buChar char="•"/>
            </a:pPr>
            <a:r>
              <a:rPr lang="en-GB" dirty="0">
                <a:solidFill>
                  <a:schemeClr val="tx1"/>
                </a:solidFill>
              </a:rPr>
              <a:t>The REF 2029 OA Policy consultation is currently underway. Closes 17</a:t>
            </a:r>
            <a:r>
              <a:rPr lang="en-GB" baseline="30000" dirty="0">
                <a:solidFill>
                  <a:schemeClr val="tx1"/>
                </a:solidFill>
              </a:rPr>
              <a:t>th</a:t>
            </a:r>
            <a:r>
              <a:rPr lang="en-GB" dirty="0">
                <a:solidFill>
                  <a:schemeClr val="tx1"/>
                </a:solidFill>
              </a:rPr>
              <a:t> June 2024. Report expected in late summer/autumn 2024.</a:t>
            </a:r>
          </a:p>
          <a:p>
            <a:pPr>
              <a:buFont typeface="Arial" panose="020B0604020202020204" pitchFamily="34" charset="0"/>
              <a:buChar char="•"/>
            </a:pPr>
            <a:r>
              <a:rPr lang="en-GB" dirty="0">
                <a:solidFill>
                  <a:schemeClr val="tx1"/>
                </a:solidFill>
              </a:rPr>
              <a:t>Aims to embed progress for OA submission for journal publications and introduces an OA requirement for long form (book chapters and books).</a:t>
            </a:r>
          </a:p>
          <a:p>
            <a:pPr marL="0" indent="0">
              <a:buNone/>
            </a:pPr>
            <a:endParaRPr lang="en-GB" sz="2600" dirty="0">
              <a:solidFill>
                <a:schemeClr val="accent2">
                  <a:lumMod val="75000"/>
                </a:schemeClr>
              </a:solidFill>
            </a:endParaRPr>
          </a:p>
          <a:p>
            <a:pPr marL="0" indent="0">
              <a:buNone/>
            </a:pPr>
            <a:endParaRPr lang="en-GB" sz="1900" dirty="0">
              <a:solidFill>
                <a:schemeClr val="tx1"/>
              </a:solidFill>
            </a:endParaRPr>
          </a:p>
          <a:p>
            <a:pPr>
              <a:buFont typeface="Arial" panose="020B0604020202020204" pitchFamily="34" charset="0"/>
              <a:buChar char="•"/>
            </a:pPr>
            <a:endParaRPr lang="en-GB" sz="2000" dirty="0"/>
          </a:p>
        </p:txBody>
      </p:sp>
    </p:spTree>
    <p:extLst>
      <p:ext uri="{BB962C8B-B14F-4D97-AF65-F5344CB8AC3E}">
        <p14:creationId xmlns:p14="http://schemas.microsoft.com/office/powerpoint/2010/main" val="270043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F744-05CD-0508-008E-B54B95091322}"/>
              </a:ext>
            </a:extLst>
          </p:cNvPr>
          <p:cNvSpPr>
            <a:spLocks noGrp="1"/>
          </p:cNvSpPr>
          <p:nvPr>
            <p:ph type="title"/>
          </p:nvPr>
        </p:nvSpPr>
        <p:spPr/>
        <p:txBody>
          <a:bodyPr/>
          <a:lstStyle/>
          <a:p>
            <a:r>
              <a:rPr lang="en-GB" dirty="0"/>
              <a:t>UKRI: what do the changes mean?</a:t>
            </a:r>
          </a:p>
        </p:txBody>
      </p:sp>
      <p:sp>
        <p:nvSpPr>
          <p:cNvPr id="3" name="Content Placeholder 2">
            <a:extLst>
              <a:ext uri="{FF2B5EF4-FFF2-40B4-BE49-F238E27FC236}">
                <a16:creationId xmlns:a16="http://schemas.microsoft.com/office/drawing/2014/main" id="{F7CA8251-6E09-6C29-AD9D-EAFAC9D0D691}"/>
              </a:ext>
            </a:extLst>
          </p:cNvPr>
          <p:cNvSpPr>
            <a:spLocks noGrp="1"/>
          </p:cNvSpPr>
          <p:nvPr>
            <p:ph idx="1"/>
          </p:nvPr>
        </p:nvSpPr>
        <p:spPr/>
        <p:txBody>
          <a:bodyPr/>
          <a:lstStyle/>
          <a:p>
            <a:r>
              <a:rPr lang="en-GB" dirty="0"/>
              <a:t>The Final Version of Record or Author’s Accepted Manuscript must be free to view and download via an online publication platform, publisher’s website, or institutional or subject repository within a maximum of 12 months of publication.</a:t>
            </a:r>
          </a:p>
          <a:p>
            <a:pPr marL="457200" lvl="1" indent="0">
              <a:buNone/>
            </a:pPr>
            <a:r>
              <a:rPr lang="en-GB" dirty="0"/>
              <a:t>Most HSS publishers have an embargo of 24 months.</a:t>
            </a:r>
          </a:p>
          <a:p>
            <a:r>
              <a:rPr lang="en-GB" dirty="0"/>
              <a:t>Images, illustrations, tables, and other supporting content should be included in the open access version, where possible.</a:t>
            </a:r>
          </a:p>
          <a:p>
            <a:r>
              <a:rPr lang="en-GB" dirty="0"/>
              <a:t>Licence: </a:t>
            </a:r>
            <a:r>
              <a:rPr lang="en-GB" dirty="0">
                <a:hlinkClick r:id="rId2"/>
              </a:rPr>
              <a:t>CC-BY</a:t>
            </a:r>
            <a:r>
              <a:rPr lang="en-GB" dirty="0"/>
              <a:t> (but may consider CC-BY-ND). Must include a Data Access Statement explaining where and under what conditions the data can be accessed even when there are no data associated or they are inaccessible. It is possible to have a variety of licences, i.e. one for the text and another one for the images.</a:t>
            </a:r>
          </a:p>
          <a:p>
            <a:pPr marL="0" indent="0">
              <a:buNone/>
            </a:pPr>
            <a:r>
              <a:rPr lang="en-GB" dirty="0"/>
              <a:t>UKRI will review the policy in 2026 but may make changes in the meantime if necessary.</a:t>
            </a:r>
          </a:p>
        </p:txBody>
      </p:sp>
    </p:spTree>
    <p:extLst>
      <p:ext uri="{BB962C8B-B14F-4D97-AF65-F5344CB8AC3E}">
        <p14:creationId xmlns:p14="http://schemas.microsoft.com/office/powerpoint/2010/main" val="3557511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7FE4-3086-2975-A714-2ED49307C3E9}"/>
              </a:ext>
            </a:extLst>
          </p:cNvPr>
          <p:cNvSpPr>
            <a:spLocks noGrp="1"/>
          </p:cNvSpPr>
          <p:nvPr>
            <p:ph type="title"/>
          </p:nvPr>
        </p:nvSpPr>
        <p:spPr/>
        <p:txBody>
          <a:bodyPr/>
          <a:lstStyle/>
          <a:p>
            <a:r>
              <a:rPr lang="en-GB" dirty="0"/>
              <a:t>Exceptions to the UKRI policy</a:t>
            </a:r>
          </a:p>
        </p:txBody>
      </p:sp>
      <p:sp>
        <p:nvSpPr>
          <p:cNvPr id="3" name="Content Placeholder 2">
            <a:extLst>
              <a:ext uri="{FF2B5EF4-FFF2-40B4-BE49-F238E27FC236}">
                <a16:creationId xmlns:a16="http://schemas.microsoft.com/office/drawing/2014/main" id="{0D669BFC-3F23-F02D-E7B8-9B438112CB27}"/>
              </a:ext>
            </a:extLst>
          </p:cNvPr>
          <p:cNvSpPr>
            <a:spLocks noGrp="1"/>
          </p:cNvSpPr>
          <p:nvPr>
            <p:ph idx="1"/>
          </p:nvPr>
        </p:nvSpPr>
        <p:spPr/>
        <p:txBody>
          <a:bodyPr/>
          <a:lstStyle/>
          <a:p>
            <a:r>
              <a:rPr lang="en-GB" dirty="0"/>
              <a:t>The contract with the publisher was signed before 1</a:t>
            </a:r>
            <a:r>
              <a:rPr lang="en-GB" baseline="30000" dirty="0"/>
              <a:t>st</a:t>
            </a:r>
            <a:r>
              <a:rPr lang="en-GB" dirty="0"/>
              <a:t> Jan 2024 and does not enable OA in compliance with UKRI policy.</a:t>
            </a:r>
          </a:p>
          <a:p>
            <a:r>
              <a:rPr lang="en-GB" dirty="0"/>
              <a:t>The only appropriate publisher is unable to offer an OA option that complies with UKRI policy.</a:t>
            </a:r>
          </a:p>
          <a:p>
            <a:r>
              <a:rPr lang="en-GB" dirty="0"/>
              <a:t>OA is encouraged but not required if a monograph, book chapter or edited collection is the outcome of a UKRI training grant.</a:t>
            </a:r>
          </a:p>
          <a:p>
            <a:r>
              <a:rPr lang="en-GB" dirty="0"/>
              <a:t>Reuse permissions for third-party materials cannot be obtained and there is no suitable alternative to enable OA publication. </a:t>
            </a:r>
          </a:p>
        </p:txBody>
      </p:sp>
    </p:spTree>
    <p:extLst>
      <p:ext uri="{BB962C8B-B14F-4D97-AF65-F5344CB8AC3E}">
        <p14:creationId xmlns:p14="http://schemas.microsoft.com/office/powerpoint/2010/main" val="178360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1B9-75B9-11D8-061E-C793C270A182}"/>
              </a:ext>
            </a:extLst>
          </p:cNvPr>
          <p:cNvSpPr>
            <a:spLocks noGrp="1"/>
          </p:cNvSpPr>
          <p:nvPr>
            <p:ph type="title"/>
          </p:nvPr>
        </p:nvSpPr>
        <p:spPr/>
        <p:txBody>
          <a:bodyPr/>
          <a:lstStyle/>
          <a:p>
            <a:r>
              <a:rPr lang="en-GB" dirty="0"/>
              <a:t>Funding</a:t>
            </a:r>
          </a:p>
        </p:txBody>
      </p:sp>
      <p:sp>
        <p:nvSpPr>
          <p:cNvPr id="3" name="Content Placeholder 2">
            <a:extLst>
              <a:ext uri="{FF2B5EF4-FFF2-40B4-BE49-F238E27FC236}">
                <a16:creationId xmlns:a16="http://schemas.microsoft.com/office/drawing/2014/main" id="{FCB35145-9461-45E9-D53F-1DE5874365E1}"/>
              </a:ext>
            </a:extLst>
          </p:cNvPr>
          <p:cNvSpPr>
            <a:spLocks noGrp="1"/>
          </p:cNvSpPr>
          <p:nvPr>
            <p:ph idx="1"/>
          </p:nvPr>
        </p:nvSpPr>
        <p:spPr>
          <a:xfrm>
            <a:off x="1862667" y="1405466"/>
            <a:ext cx="9641945" cy="4505755"/>
          </a:xfrm>
        </p:spPr>
        <p:txBody>
          <a:bodyPr>
            <a:normAutofit lnSpcReduction="10000"/>
          </a:bodyPr>
          <a:lstStyle/>
          <a:p>
            <a:r>
              <a:rPr lang="en-GB" dirty="0"/>
              <a:t>There is a£3.5million fund available to contribute towards the cost of publishing OA.</a:t>
            </a:r>
          </a:p>
          <a:p>
            <a:r>
              <a:rPr lang="en-GB" dirty="0"/>
              <a:t>Researchers will need to include publication costs in their UKRI submission. VAT is not charged in the UK for these models but where VAT is charged, this needs to be included in the maximum funding level.</a:t>
            </a:r>
          </a:p>
          <a:p>
            <a:r>
              <a:rPr lang="en-GB" dirty="0"/>
              <a:t>Different maximum permitted limits:</a:t>
            </a:r>
          </a:p>
          <a:p>
            <a:pPr lvl="1"/>
            <a:r>
              <a:rPr lang="en-GB" dirty="0"/>
              <a:t>£10,000 for monographs, edited collections </a:t>
            </a:r>
          </a:p>
          <a:p>
            <a:pPr lvl="1"/>
            <a:r>
              <a:rPr lang="en-GB" dirty="0"/>
              <a:t>£1,000 for book chapters   </a:t>
            </a:r>
          </a:p>
          <a:p>
            <a:pPr lvl="1"/>
            <a:r>
              <a:rPr lang="en-GB" dirty="0"/>
              <a:t>£6,000 for non-book processing charge models. These are also referred to as diamond, collective or subscribe to models. </a:t>
            </a:r>
          </a:p>
          <a:p>
            <a:pPr lvl="1"/>
            <a:r>
              <a:rPr lang="en-GB" dirty="0"/>
              <a:t>£2,0000 for third-party materials’ costs but within the above maximum limits.</a:t>
            </a:r>
          </a:p>
          <a:p>
            <a:pPr marL="0" indent="0">
              <a:buNone/>
            </a:pPr>
            <a:endParaRPr lang="en-GB" dirty="0"/>
          </a:p>
          <a:p>
            <a:r>
              <a:rPr lang="en-GB" dirty="0"/>
              <a:t>Claiming from the UKRI OA fund needs to happen very early on, before committing with a publisher. University research officers can advise on the process.</a:t>
            </a:r>
          </a:p>
          <a:p>
            <a:endParaRPr lang="en-GB" dirty="0"/>
          </a:p>
        </p:txBody>
      </p:sp>
    </p:spTree>
    <p:extLst>
      <p:ext uri="{BB962C8B-B14F-4D97-AF65-F5344CB8AC3E}">
        <p14:creationId xmlns:p14="http://schemas.microsoft.com/office/powerpoint/2010/main" val="100570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3147-D070-A071-A0F6-A875A9A61214}"/>
              </a:ext>
            </a:extLst>
          </p:cNvPr>
          <p:cNvSpPr>
            <a:spLocks noGrp="1"/>
          </p:cNvSpPr>
          <p:nvPr>
            <p:ph type="title"/>
          </p:nvPr>
        </p:nvSpPr>
        <p:spPr/>
        <p:txBody>
          <a:bodyPr/>
          <a:lstStyle/>
          <a:p>
            <a:r>
              <a:rPr lang="en-GB" dirty="0">
                <a:solidFill>
                  <a:schemeClr val="accent2">
                    <a:lumMod val="50000"/>
                  </a:schemeClr>
                </a:solidFill>
              </a:rPr>
              <a:t>The Publishers: Market report</a:t>
            </a:r>
          </a:p>
        </p:txBody>
      </p:sp>
      <p:sp>
        <p:nvSpPr>
          <p:cNvPr id="3" name="Content Placeholder 2">
            <a:extLst>
              <a:ext uri="{FF2B5EF4-FFF2-40B4-BE49-F238E27FC236}">
                <a16:creationId xmlns:a16="http://schemas.microsoft.com/office/drawing/2014/main" id="{281B3F01-F111-6E5F-4632-BD44353E3518}"/>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en-GB" sz="2800" dirty="0"/>
              <a:t>Publishers have drastically reduced production and have become more selective.</a:t>
            </a:r>
          </a:p>
          <a:p>
            <a:pPr>
              <a:buFont typeface="Arial" panose="020B0604020202020204" pitchFamily="34" charset="0"/>
              <a:buChar char="•"/>
            </a:pPr>
            <a:r>
              <a:rPr lang="en-GB" sz="2800" dirty="0"/>
              <a:t>Impacts from academic markets are negatively affecting the publishing competitors that serve these markets.</a:t>
            </a:r>
          </a:p>
          <a:p>
            <a:pPr>
              <a:buFont typeface="Arial" panose="020B0604020202020204" pitchFamily="34" charset="0"/>
              <a:buChar char="•"/>
            </a:pPr>
            <a:r>
              <a:rPr lang="en-GB" sz="2800" dirty="0"/>
              <a:t>In 2023, the Social Science and Humanities market has only gained 0.7% over 2022 and it is expected that growth will be hindered in 2023-25. Books and journals have declined since 2019 esp. in print but online content is expected to grow.</a:t>
            </a:r>
          </a:p>
          <a:p>
            <a:pPr marL="0" indent="0">
              <a:buNone/>
            </a:pPr>
            <a:r>
              <a:rPr lang="en-GB" sz="2800" dirty="0">
                <a:hlinkClick r:id="rId2"/>
              </a:rPr>
              <a:t>Global Social Sciences &amp; Humanities Publishing 2023-2027 - The Freedonia Group</a:t>
            </a:r>
            <a:endParaRPr lang="en-GB" sz="2800" dirty="0"/>
          </a:p>
        </p:txBody>
      </p:sp>
    </p:spTree>
    <p:extLst>
      <p:ext uri="{BB962C8B-B14F-4D97-AF65-F5344CB8AC3E}">
        <p14:creationId xmlns:p14="http://schemas.microsoft.com/office/powerpoint/2010/main" val="341391382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616618-489c-4117-8717-34c991be3801" xsi:nil="true"/>
    <lcf76f155ced4ddcb4097134ff3c332f xmlns="0571463d-ba8e-4aee-8e46-88b0a7f10ab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D078C78026BB45895A3E35C09A2DFB" ma:contentTypeVersion="19" ma:contentTypeDescription="Create a new document." ma:contentTypeScope="" ma:versionID="17620ae9636f5607c169d82013d5d369">
  <xsd:schema xmlns:xsd="http://www.w3.org/2001/XMLSchema" xmlns:xs="http://www.w3.org/2001/XMLSchema" xmlns:p="http://schemas.microsoft.com/office/2006/metadata/properties" xmlns:ns1="http://schemas.microsoft.com/sharepoint/v3" xmlns:ns2="0571463d-ba8e-4aee-8e46-88b0a7f10ab9" xmlns:ns3="09616618-489c-4117-8717-34c991be3801" targetNamespace="http://schemas.microsoft.com/office/2006/metadata/properties" ma:root="true" ma:fieldsID="4cae2dda596e6f34b3844b67c513c12b" ns1:_="" ns2:_="" ns3:_="">
    <xsd:import namespace="http://schemas.microsoft.com/sharepoint/v3"/>
    <xsd:import namespace="0571463d-ba8e-4aee-8e46-88b0a7f10ab9"/>
    <xsd:import namespace="09616618-489c-4117-8717-34c991be38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71463d-ba8e-4aee-8e46-88b0a7f10a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616618-489c-4117-8717-34c991be38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17e068a-b9d0-4a06-be83-52101d59a3c7}" ma:internalName="TaxCatchAll" ma:showField="CatchAllData" ma:web="09616618-489c-4117-8717-34c991be38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1D328A-B5F5-4930-B8C5-D1A6C3860D6A}">
  <ds:schemaRefs>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purl.org/dc/dcmitype/"/>
    <ds:schemaRef ds:uri="8012f4ab-5a40-4777-bcfa-6a7b097cdba6"/>
    <ds:schemaRef ds:uri="503d1164-61f1-4b19-ba79-520b72ed1627"/>
    <ds:schemaRef ds:uri="b2b3b332-7c05-4c9e-ac88-8c84810ea636"/>
    <ds:schemaRef ds:uri="http://www.w3.org/XML/1998/namespace"/>
    <ds:schemaRef ds:uri="http://purl.org/dc/elements/1.1/"/>
  </ds:schemaRefs>
</ds:datastoreItem>
</file>

<file path=customXml/itemProps2.xml><?xml version="1.0" encoding="utf-8"?>
<ds:datastoreItem xmlns:ds="http://schemas.openxmlformats.org/officeDocument/2006/customXml" ds:itemID="{41375C57-C280-4A2B-A2FE-0F2217319774}">
  <ds:schemaRefs>
    <ds:schemaRef ds:uri="http://schemas.microsoft.com/sharepoint/v3/contenttype/forms"/>
  </ds:schemaRefs>
</ds:datastoreItem>
</file>

<file path=customXml/itemProps3.xml><?xml version="1.0" encoding="utf-8"?>
<ds:datastoreItem xmlns:ds="http://schemas.openxmlformats.org/officeDocument/2006/customXml" ds:itemID="{9FF8E7CC-840A-4F12-84CE-134B01EFD7CE}"/>
</file>

<file path=docProps/app.xml><?xml version="1.0" encoding="utf-8"?>
<Properties xmlns="http://schemas.openxmlformats.org/officeDocument/2006/extended-properties" xmlns:vt="http://schemas.openxmlformats.org/officeDocument/2006/docPropsVTypes">
  <Template/>
  <TotalTime>0</TotalTime>
  <Words>1609</Words>
  <Application>Microsoft Office PowerPoint</Application>
  <PresentationFormat>Widescreen</PresentationFormat>
  <Paragraphs>151</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Segoe UI</vt:lpstr>
      <vt:lpstr>Wingdings</vt:lpstr>
      <vt:lpstr>Wingdings 3</vt:lpstr>
      <vt:lpstr>Wisp</vt:lpstr>
      <vt:lpstr>Publishing in Social Sciences</vt:lpstr>
      <vt:lpstr>What we are going to cover</vt:lpstr>
      <vt:lpstr>Open Access characteristics for books, journals, data</vt:lpstr>
      <vt:lpstr>Triggers for change </vt:lpstr>
      <vt:lpstr>Recent developments </vt:lpstr>
      <vt:lpstr>UKRI: what do the changes mean?</vt:lpstr>
      <vt:lpstr>Exceptions to the UKRI policy</vt:lpstr>
      <vt:lpstr>Funding</vt:lpstr>
      <vt:lpstr>The Publishers: Market report</vt:lpstr>
      <vt:lpstr>Issues for writers</vt:lpstr>
      <vt:lpstr>Issues for institutions and readers</vt:lpstr>
      <vt:lpstr>Institutional and community responses</vt:lpstr>
      <vt:lpstr>Open Access models</vt:lpstr>
      <vt:lpstr>Innovative developments and challenges </vt:lpstr>
      <vt:lpstr>Journal security: Paper mills</vt:lpstr>
      <vt:lpstr>Octopus: A new ‘primary research record’ for recording and appraising research ‘as it happens’. </vt:lpstr>
      <vt:lpstr>Tools that can help</vt:lpstr>
      <vt:lpstr>Useful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2023-06-06T13:04:01Z</dcterms:created>
  <dcterms:modified xsi:type="dcterms:W3CDTF">2024-06-11T12:50:39Z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0x010100F2E43B29BB81A042A1EAF39D8CF6963E</vt:lpwstr>
  </property>
  <property fmtid="{D5CDD505-2E9C-101B-9397-08002B2CF9AE}" pid="3" name="MediaServiceImageTags">
    <vt:lpwstr/>
  </property>
</Properties>
</file>